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1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tags/tag8.xml" ContentType="application/vnd.openxmlformats-officedocument.presentationml.tags+xml"/>
  <Override PartName="/ppt/notesSlides/notesSlide4.xml" ContentType="application/vnd.openxmlformats-officedocument.presentationml.notesSlide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notesSlides/notesSlide6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692" r:id="rId5"/>
  </p:sldMasterIdLst>
  <p:notesMasterIdLst>
    <p:notesMasterId r:id="rId15"/>
  </p:notesMasterIdLst>
  <p:sldIdLst>
    <p:sldId id="271" r:id="rId6"/>
    <p:sldId id="2145707502" r:id="rId7"/>
    <p:sldId id="2145707531" r:id="rId8"/>
    <p:sldId id="2145707526" r:id="rId9"/>
    <p:sldId id="2145707532" r:id="rId10"/>
    <p:sldId id="2145707533" r:id="rId11"/>
    <p:sldId id="2145707534" r:id="rId12"/>
    <p:sldId id="2145707535" r:id="rId13"/>
    <p:sldId id="2145707536" r:id="rId1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D45267E-BE36-4EF6-9800-A3BCBB3BE5BB}" name="Elodie FALCIONI (EXT)" initials="EF" userId="S::Elodie.FALCIONI.EXT@esante.gouv.fr::1a8d12db-9a3f-4a23-a384-980c9c9af1c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5891"/>
    <a:srgbClr val="D99A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2901DD9-46AD-4E95-A33C-54FF0ED8FE0A}" v="154" dt="2025-04-08T23:39:24.6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71" autoAdjust="0"/>
    <p:restoredTop sz="94552" autoAdjust="0"/>
  </p:normalViewPr>
  <p:slideViewPr>
    <p:cSldViewPr snapToGrid="0">
      <p:cViewPr>
        <p:scale>
          <a:sx n="76" d="100"/>
          <a:sy n="76" d="100"/>
        </p:scale>
        <p:origin x="1008" y="106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microsoft.com/office/2018/10/relationships/authors" Target="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F85E2-0033-46C9-AA53-6B66F1EB5E55}" type="datetimeFigureOut">
              <a:rPr lang="fr-FR" smtClean="0"/>
              <a:t>08/04/2025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B1BE0-35BF-4359-90F8-98F89D351B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9273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3C753D37-0473-54D3-54F7-584339B809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22E9D735-3230-07BE-EFA6-82478DE2E4B1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B17C44D-7534-39DB-4B07-40E8FFFF9D38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808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918A1795-D224-EC81-4597-63172CF7CB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02167D4E-3706-5A3C-E2AA-D8E09A083B47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3BD7646A-108F-4D91-5A38-9F0E89A3FC76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745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FAFFD4A4-35F6-9165-4030-D1BBECBDAD6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937F2FA7-7339-A907-DC56-4267C795F533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01C22605-ED05-5927-D46D-D36C09F7D75D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165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79813C50-0F42-6F6D-DF83-957B7838F1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229F0F0F-EC8B-BB7E-2B5F-0E08699BF20F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A5113794-0CDD-DA11-2DAF-22D2DEF22D3D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17578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CA522031-6B98-7E3E-5C41-9BF4B0E6516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34006AC-DB44-F6E6-F349-965009DE6733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92CCDBA2-0929-82A0-DE6B-70C6187B7AC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2795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>
          <a:extLst>
            <a:ext uri="{FF2B5EF4-FFF2-40B4-BE49-F238E27FC236}">
              <a16:creationId xmlns:a16="http://schemas.microsoft.com/office/drawing/2014/main" id="{44DBFBA8-15E1-4609-1367-328B74F00D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391E1866-3794-5BA4-4035-0642EFE196C8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161C7FEC-F679-5133-1BC7-BA4960298AD9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0712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615947" y="2244362"/>
            <a:ext cx="6036733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615947" y="3754140"/>
            <a:ext cx="6036733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5615947" y="5219763"/>
            <a:ext cx="6036733" cy="51349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117400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Deux contenus" userDrawn="1">
  <p:cSld name="1_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>
            <a:spLocks noGrp="1"/>
          </p:cNvSpPr>
          <p:nvPr>
            <p:ph type="title"/>
          </p:nvPr>
        </p:nvSpPr>
        <p:spPr bwMode="auto">
          <a:xfrm>
            <a:off x="1103445" y="116632"/>
            <a:ext cx="10752000" cy="7200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body" idx="1"/>
          </p:nvPr>
        </p:nvSpPr>
        <p:spPr bwMode="auto">
          <a:xfrm>
            <a:off x="1103445" y="1124744"/>
            <a:ext cx="5186000" cy="4992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828754" lvl="2" indent="-44025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2438339" lvl="3" indent="-45888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867">
                <a:solidFill>
                  <a:srgbClr val="575757"/>
                </a:solidFill>
              </a:defRPr>
            </a:lvl4pPr>
            <a:lvl5pPr marL="3047924" lvl="4" indent="-41655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600">
                <a:solidFill>
                  <a:srgbClr val="575757"/>
                </a:solidFill>
              </a:defRPr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body" idx="2"/>
          </p:nvPr>
        </p:nvSpPr>
        <p:spPr bwMode="auto">
          <a:xfrm>
            <a:off x="6669735" y="1124744"/>
            <a:ext cx="5186000" cy="4992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828754" lvl="2" indent="-44025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2438339" lvl="3" indent="-45888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867">
                <a:solidFill>
                  <a:srgbClr val="575757"/>
                </a:solidFill>
              </a:defRPr>
            </a:lvl4pPr>
            <a:lvl5pPr marL="3047924" lvl="4" indent="-41655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600">
                <a:solidFill>
                  <a:srgbClr val="575757"/>
                </a:solidFill>
              </a:defRPr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" name="Google Shape;52;p13"/>
          <p:cNvSpPr txBox="1">
            <a:spLocks noGrp="1" noChangeArrowheads="1"/>
          </p:cNvSpPr>
          <p:nvPr>
            <p:ph type="sldNum" idx="13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FE294-6EC6-46CD-977C-FED37D4283DE}" type="slidenum">
              <a:rPr lang="fr-FR"/>
              <a:t>‹N°›</a:t>
            </a:fld>
            <a:endParaRPr lang="fr-FR"/>
          </a:p>
        </p:txBody>
      </p:sp>
      <p:sp>
        <p:nvSpPr>
          <p:cNvPr id="6" name="Google Shape;53;p13"/>
          <p:cNvSpPr txBox="1">
            <a:spLocks noGrp="1" noChangeArrowheads="1"/>
          </p:cNvSpPr>
          <p:nvPr>
            <p:ph type="ftr" idx="14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507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615947" y="2244362"/>
            <a:ext cx="6036733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615947" y="3754140"/>
            <a:ext cx="6036733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5615947" y="5219763"/>
            <a:ext cx="6036733" cy="51349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794579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sz="quarter" idx="14" hasCustomPrompt="1"/>
          </p:nvPr>
        </p:nvSpPr>
        <p:spPr>
          <a:xfrm>
            <a:off x="5903384" y="2357096"/>
            <a:ext cx="3648405" cy="2880320"/>
          </a:xfrm>
        </p:spPr>
        <p:txBody>
          <a:bodyPr numCol="1">
            <a:normAutofit/>
          </a:bodyPr>
          <a:lstStyle>
            <a:lvl1pPr marL="0" indent="0" algn="l" defTabSz="1219170" rtl="0" eaLnBrk="1" latinLnBrk="0" hangingPunct="1">
              <a:lnSpc>
                <a:spcPct val="150000"/>
              </a:lnSpc>
              <a:spcBef>
                <a:spcPts val="267"/>
              </a:spcBef>
              <a:spcAft>
                <a:spcPts val="0"/>
              </a:spcAft>
              <a:buFontTx/>
              <a:buNone/>
              <a:defRPr lang="fr-FR" sz="1867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/>
              <a:t>Chapitre 1</a:t>
            </a:r>
          </a:p>
          <a:p>
            <a:pPr lvl="0"/>
            <a:r>
              <a:rPr lang="fr-FR"/>
              <a:t>Chapitre 2</a:t>
            </a:r>
          </a:p>
          <a:p>
            <a:pPr lvl="0"/>
            <a:r>
              <a:rPr lang="fr-FR"/>
              <a:t>Chapitre 3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99635441-A52A-A43C-6130-7E71FD14CF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</p:spTree>
    <p:extLst>
      <p:ext uri="{BB962C8B-B14F-4D97-AF65-F5344CB8AC3E}">
        <p14:creationId xmlns:p14="http://schemas.microsoft.com/office/powerpoint/2010/main" val="339556402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5903384" y="2244362"/>
            <a:ext cx="5749296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du chapitre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384" y="3754140"/>
            <a:ext cx="5749296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Sous-titre éventuel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855027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5" name="Image 4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A0B2A-58BC-1D4D-8883-191DA713D2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24717" y="1221317"/>
            <a:ext cx="3647347" cy="20150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4267" kern="800" cap="none" baseline="0">
                <a:solidFill>
                  <a:schemeClr val="bg1"/>
                </a:solidFill>
              </a:defRPr>
            </a:lvl1pPr>
            <a:lvl2pPr marL="578986" indent="0">
              <a:lnSpc>
                <a:spcPct val="80000"/>
              </a:lnSpc>
              <a:buNone/>
              <a:defRPr sz="4267">
                <a:solidFill>
                  <a:schemeClr val="bg1"/>
                </a:solidFill>
              </a:defRPr>
            </a:lvl2pPr>
          </a:lstStyle>
          <a:p>
            <a:pPr lvl="0"/>
            <a:r>
              <a:rPr lang="fr-FR"/>
              <a:t>Titre principal de la slide</a:t>
            </a:r>
          </a:p>
          <a:p>
            <a:pPr lvl="1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C05DFA-F720-FF4C-A4AA-91C4E66A3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24717" y="3236384"/>
            <a:ext cx="3935379" cy="24976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960454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49024-B637-B846-AD7A-074C32D97E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32101" y="1316567"/>
            <a:ext cx="3647943" cy="2495551"/>
          </a:xfrm>
          <a:prstGeom prst="rect">
            <a:avLst/>
          </a:prstGeom>
        </p:spPr>
        <p:txBody>
          <a:bodyPr/>
          <a:lstStyle>
            <a:lvl1pPr>
              <a:defRPr sz="3733" kern="800" cap="all" baseline="0"/>
            </a:lvl1pPr>
            <a:lvl2pPr marL="578986" indent="0">
              <a:buNone/>
              <a:defRPr sz="4267"/>
            </a:lvl2pPr>
          </a:lstStyle>
          <a:p>
            <a:pPr lvl="0"/>
            <a:r>
              <a:rPr lang="fr-FR"/>
              <a:t>Titre de la slide</a:t>
            </a:r>
          </a:p>
          <a:p>
            <a:pPr lvl="1"/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9933515-A54B-C648-9452-ED438F800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2065" y="1316567"/>
            <a:ext cx="4610100" cy="2495551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/>
            </a:lvl1pPr>
          </a:lstStyle>
          <a:p>
            <a:pPr lvl="0"/>
            <a:r>
              <a:rPr lang="fr-FR"/>
              <a:t>Texte</a:t>
            </a:r>
          </a:p>
        </p:txBody>
      </p:sp>
      <p:pic>
        <p:nvPicPr>
          <p:cNvPr id="6" name="Image 5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81" y="265620"/>
            <a:ext cx="1152696" cy="90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7611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0E368FCF-0FE7-B091-6DEC-C11A265EF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</p:spTree>
    <p:extLst>
      <p:ext uri="{BB962C8B-B14F-4D97-AF65-F5344CB8AC3E}">
        <p14:creationId xmlns:p14="http://schemas.microsoft.com/office/powerpoint/2010/main" val="1971377148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867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43167951-A333-294F-FA68-067FE2D76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</p:spTree>
    <p:extLst>
      <p:ext uri="{BB962C8B-B14F-4D97-AF65-F5344CB8AC3E}">
        <p14:creationId xmlns:p14="http://schemas.microsoft.com/office/powerpoint/2010/main" val="28055135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103445" y="116632"/>
            <a:ext cx="10752123" cy="720008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6"/>
          </p:nvPr>
        </p:nvSpPr>
        <p:spPr>
          <a:xfrm>
            <a:off x="1103446" y="1124744"/>
            <a:ext cx="5185833" cy="4992555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7"/>
          </p:nvPr>
        </p:nvSpPr>
        <p:spPr>
          <a:xfrm>
            <a:off x="6669736" y="1124744"/>
            <a:ext cx="5185833" cy="4992555"/>
          </a:xfrm>
        </p:spPr>
        <p:txBody>
          <a:bodyPr/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916F9559-A0CB-4850-0DDA-2F37E029E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SMUR/RPIS</a:t>
            </a:r>
          </a:p>
        </p:txBody>
      </p:sp>
    </p:spTree>
    <p:extLst>
      <p:ext uri="{BB962C8B-B14F-4D97-AF65-F5344CB8AC3E}">
        <p14:creationId xmlns:p14="http://schemas.microsoft.com/office/powerpoint/2010/main" val="4148021870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7" name="Rectangle 6"/>
          <p:cNvSpPr/>
          <p:nvPr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grpSp>
        <p:nvGrpSpPr>
          <p:cNvPr id="22" name="Groupe 21"/>
          <p:cNvGrpSpPr/>
          <p:nvPr userDrawn="1"/>
        </p:nvGrpSpPr>
        <p:grpSpPr>
          <a:xfrm>
            <a:off x="6406214" y="1682636"/>
            <a:ext cx="4471897" cy="3372488"/>
            <a:chOff x="4804660" y="1261977"/>
            <a:chExt cx="3353923" cy="2529366"/>
          </a:xfrm>
        </p:grpSpPr>
        <p:sp>
          <p:nvSpPr>
            <p:cNvPr id="23" name="ZoneTexte 22"/>
            <p:cNvSpPr txBox="1"/>
            <p:nvPr/>
          </p:nvSpPr>
          <p:spPr>
            <a:xfrm>
              <a:off x="4818086" y="1261977"/>
              <a:ext cx="3240360" cy="2529366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rmAutofit/>
            </a:bodyPr>
            <a:lstStyle/>
            <a:p>
              <a:pPr algn="l"/>
              <a:r>
                <a:rPr lang="fr-FR" sz="2667" b="1">
                  <a:solidFill>
                    <a:srgbClr val="575757"/>
                  </a:solidFill>
                </a:rPr>
                <a:t>esante.gouv.fr</a:t>
              </a:r>
            </a:p>
            <a:p>
              <a:pPr algn="l"/>
              <a:r>
                <a:rPr lang="fr-FR" sz="2000">
                  <a:solidFill>
                    <a:srgbClr val="575757"/>
                  </a:solidFill>
                </a:rPr>
                <a:t>Le portail</a:t>
              </a:r>
              <a:r>
                <a:rPr lang="fr-FR" sz="2000" baseline="0">
                  <a:solidFill>
                    <a:srgbClr val="575757"/>
                  </a:solidFill>
                </a:rPr>
                <a:t> pour accéder à l’ensemble des services et produits de l’agence du numérique en santé et s’informer sur l’actualité de la e-santé. </a:t>
              </a:r>
            </a:p>
            <a:p>
              <a:pPr algn="ctr"/>
              <a:endParaRPr lang="fr-FR" sz="2000" err="1">
                <a:solidFill>
                  <a:srgbClr val="575757"/>
                </a:solidFill>
              </a:endParaRPr>
            </a:p>
          </p:txBody>
        </p:sp>
        <p:pic>
          <p:nvPicPr>
            <p:cNvPr id="24" name="Picture 2" descr="Y:\Interne\Communication\Communication_2019\Crea_graphiques\Pictos\Picto_OK\Twitter_Logo_Blu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Y:\Interne\Communication\Communication_2019\Crea_graphiques\Pictos\Picto_OK\LINKEDIN@2x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Y:\Interne\Communication\Communication_2019\Crea_graphiques\Pictos\Picto_OK\Twitter_Logo_Blue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Y:\Interne\Communication\Communication_2019\Crea_graphiques\Pictos\Picto_OK\LINKEDIN@2x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 userDrawn="1"/>
          </p:nvSpPr>
          <p:spPr>
            <a:xfrm>
              <a:off x="5220072" y="2859782"/>
              <a:ext cx="2938511" cy="649472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Autofit/>
            </a:bodyPr>
            <a:lstStyle/>
            <a:p>
              <a:pPr algn="l">
                <a:spcAft>
                  <a:spcPts val="800"/>
                </a:spcAft>
              </a:pPr>
              <a:r>
                <a:rPr lang="fr-FR" sz="1200" b="0">
                  <a:solidFill>
                    <a:srgbClr val="575757"/>
                  </a:solidFill>
                </a:rPr>
                <a:t>@esante_gouv_fr</a:t>
              </a:r>
            </a:p>
            <a:p>
              <a:pPr algn="l"/>
              <a:endParaRPr lang="fr-FR" sz="400" b="0">
                <a:solidFill>
                  <a:srgbClr val="575757"/>
                </a:solidFill>
              </a:endParaRPr>
            </a:p>
            <a:p>
              <a:pPr algn="l"/>
              <a:endParaRPr lang="fr-FR" sz="667" b="0">
                <a:solidFill>
                  <a:srgbClr val="575757"/>
                </a:solidFill>
              </a:endParaRPr>
            </a:p>
            <a:p>
              <a:pPr algn="l"/>
              <a:r>
                <a:rPr lang="fr-FR" sz="1200" b="0">
                  <a:solidFill>
                    <a:srgbClr val="575757"/>
                  </a:solidFill>
                </a:rPr>
                <a:t>linkedin.com/company/agence-du-numerique-en-sante</a:t>
              </a:r>
              <a:endParaRPr lang="fr-FR" sz="1067" b="0">
                <a:solidFill>
                  <a:srgbClr val="575757"/>
                </a:solidFill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037285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sz="quarter" idx="14" hasCustomPrompt="1"/>
          </p:nvPr>
        </p:nvSpPr>
        <p:spPr>
          <a:xfrm>
            <a:off x="5903384" y="2357096"/>
            <a:ext cx="3648405" cy="2880320"/>
          </a:xfrm>
        </p:spPr>
        <p:txBody>
          <a:bodyPr numCol="1">
            <a:normAutofit/>
          </a:bodyPr>
          <a:lstStyle>
            <a:lvl1pPr marL="0" indent="0" algn="l" defTabSz="1219170" rtl="0" eaLnBrk="1" latinLnBrk="0" hangingPunct="1">
              <a:lnSpc>
                <a:spcPct val="150000"/>
              </a:lnSpc>
              <a:spcBef>
                <a:spcPts val="267"/>
              </a:spcBef>
              <a:spcAft>
                <a:spcPts val="0"/>
              </a:spcAft>
              <a:buFontTx/>
              <a:buNone/>
              <a:defRPr lang="fr-FR" sz="1867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/>
              <a:t>Chapitre 1</a:t>
            </a:r>
          </a:p>
          <a:p>
            <a:pPr lvl="0"/>
            <a:r>
              <a:rPr lang="fr-FR"/>
              <a:t>Chapitre 2</a:t>
            </a:r>
          </a:p>
          <a:p>
            <a:pPr lvl="0"/>
            <a:r>
              <a:rPr lang="fr-FR"/>
              <a:t>Chapitre 3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99635441-A52A-A43C-6130-7E71FD14CF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3155839360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calaire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A77CEFF-C9A5-B44E-8097-C6D8CE6F293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171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6B67394-3F03-0B41-9F23-F1019F8790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956" y="519322"/>
            <a:ext cx="2641495" cy="79338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8E3CCD0-EF97-8346-B301-6960F00C36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99" r="9083" b="12517"/>
          <a:stretch/>
        </p:blipFill>
        <p:spPr>
          <a:xfrm>
            <a:off x="9994391" y="0"/>
            <a:ext cx="2197609" cy="6858000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415C11F-44AC-C24D-9D2F-6897A4020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0831" y="2285599"/>
            <a:ext cx="6332521" cy="1462781"/>
          </a:xfrm>
        </p:spPr>
        <p:txBody>
          <a:bodyPr lIns="0" tIns="0" rIns="0" bIns="0" anchor="b">
            <a:normAutofit/>
          </a:bodyPr>
          <a:lstStyle>
            <a:lvl1pPr>
              <a:defRPr lang="fr-FR" sz="4800" b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TITRE DE LA PARTIE</a:t>
            </a:r>
            <a:br>
              <a:rPr lang="fr-FR"/>
            </a:br>
            <a:r>
              <a:rPr lang="fr-FR"/>
              <a:t>(INTERCALAIRE)</a:t>
            </a:r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A9ECA64F-AF84-DC4F-8A30-80E2309F5E0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73828" y="3998745"/>
            <a:ext cx="4294640" cy="308562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buNone/>
              <a:defRPr lang="fr-FR" sz="2400" b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1386186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5903384" y="2244362"/>
            <a:ext cx="5749296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du chapitre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384" y="3754140"/>
            <a:ext cx="5749296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Sous-titre éventuel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94225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5" name="Image 4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A0B2A-58BC-1D4D-8883-191DA713D2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24717" y="1221317"/>
            <a:ext cx="3647347" cy="20150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4267" kern="800" cap="none" baseline="0">
                <a:solidFill>
                  <a:schemeClr val="bg1"/>
                </a:solidFill>
              </a:defRPr>
            </a:lvl1pPr>
            <a:lvl2pPr marL="578986" indent="0">
              <a:lnSpc>
                <a:spcPct val="80000"/>
              </a:lnSpc>
              <a:buNone/>
              <a:defRPr sz="4267">
                <a:solidFill>
                  <a:schemeClr val="bg1"/>
                </a:solidFill>
              </a:defRPr>
            </a:lvl2pPr>
          </a:lstStyle>
          <a:p>
            <a:pPr lvl="0"/>
            <a:r>
              <a:rPr lang="fr-FR"/>
              <a:t>Titre principal de la slide</a:t>
            </a:r>
          </a:p>
          <a:p>
            <a:pPr lvl="1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C05DFA-F720-FF4C-A4AA-91C4E66A3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24717" y="3236384"/>
            <a:ext cx="3935379" cy="24976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90978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49024-B637-B846-AD7A-074C32D97E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32101" y="1316567"/>
            <a:ext cx="3647943" cy="2495551"/>
          </a:xfrm>
          <a:prstGeom prst="rect">
            <a:avLst/>
          </a:prstGeom>
        </p:spPr>
        <p:txBody>
          <a:bodyPr/>
          <a:lstStyle>
            <a:lvl1pPr>
              <a:defRPr sz="3733" kern="800" cap="all" baseline="0"/>
            </a:lvl1pPr>
            <a:lvl2pPr marL="578986" indent="0">
              <a:buNone/>
              <a:defRPr sz="4267"/>
            </a:lvl2pPr>
          </a:lstStyle>
          <a:p>
            <a:pPr lvl="0"/>
            <a:r>
              <a:rPr lang="fr-FR"/>
              <a:t>Titre de la slide</a:t>
            </a:r>
          </a:p>
          <a:p>
            <a:pPr lvl="1"/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9933515-A54B-C648-9452-ED438F800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2065" y="1316567"/>
            <a:ext cx="4610100" cy="2495551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/>
            </a:lvl1pPr>
          </a:lstStyle>
          <a:p>
            <a:pPr lvl="0"/>
            <a:r>
              <a:rPr lang="fr-FR"/>
              <a:t>Texte</a:t>
            </a:r>
          </a:p>
        </p:txBody>
      </p:sp>
      <p:pic>
        <p:nvPicPr>
          <p:cNvPr id="6" name="Image 5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81" y="265620"/>
            <a:ext cx="1152696" cy="90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896678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0E368FCF-0FE7-B091-6DEC-C11A265EF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2534610386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867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43167951-A333-294F-FA68-067FE2D76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1303888396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103445" y="116632"/>
            <a:ext cx="10752123" cy="720008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6"/>
          </p:nvPr>
        </p:nvSpPr>
        <p:spPr>
          <a:xfrm>
            <a:off x="1103446" y="1124744"/>
            <a:ext cx="5185833" cy="4992555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7"/>
          </p:nvPr>
        </p:nvSpPr>
        <p:spPr>
          <a:xfrm>
            <a:off x="6669736" y="1124744"/>
            <a:ext cx="5185833" cy="4992555"/>
          </a:xfrm>
        </p:spPr>
        <p:txBody>
          <a:bodyPr/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916F9559-A0CB-4850-0DDA-2F37E029E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213384918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7" name="Rectangle 6"/>
          <p:cNvSpPr/>
          <p:nvPr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grpSp>
        <p:nvGrpSpPr>
          <p:cNvPr id="22" name="Groupe 21"/>
          <p:cNvGrpSpPr/>
          <p:nvPr userDrawn="1"/>
        </p:nvGrpSpPr>
        <p:grpSpPr>
          <a:xfrm>
            <a:off x="6406214" y="1682636"/>
            <a:ext cx="4471897" cy="3372488"/>
            <a:chOff x="4804660" y="1261977"/>
            <a:chExt cx="3353923" cy="2529366"/>
          </a:xfrm>
        </p:grpSpPr>
        <p:sp>
          <p:nvSpPr>
            <p:cNvPr id="23" name="ZoneTexte 22"/>
            <p:cNvSpPr txBox="1"/>
            <p:nvPr/>
          </p:nvSpPr>
          <p:spPr>
            <a:xfrm>
              <a:off x="4818086" y="1261977"/>
              <a:ext cx="3240360" cy="2529366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rmAutofit/>
            </a:bodyPr>
            <a:lstStyle/>
            <a:p>
              <a:pPr algn="l"/>
              <a:r>
                <a:rPr lang="fr-FR" sz="2667" b="1">
                  <a:solidFill>
                    <a:srgbClr val="575757"/>
                  </a:solidFill>
                </a:rPr>
                <a:t>esante.gouv.fr</a:t>
              </a:r>
            </a:p>
            <a:p>
              <a:pPr algn="l"/>
              <a:r>
                <a:rPr lang="fr-FR" sz="2000">
                  <a:solidFill>
                    <a:srgbClr val="575757"/>
                  </a:solidFill>
                </a:rPr>
                <a:t>Le portail</a:t>
              </a:r>
              <a:r>
                <a:rPr lang="fr-FR" sz="2000" baseline="0">
                  <a:solidFill>
                    <a:srgbClr val="575757"/>
                  </a:solidFill>
                </a:rPr>
                <a:t> pour accéder à l’ensemble des services et produits de l’agence du numérique en santé et s’informer sur l’actualité de la e-santé. </a:t>
              </a:r>
            </a:p>
            <a:p>
              <a:pPr algn="ctr"/>
              <a:endParaRPr lang="fr-FR" sz="2000" err="1">
                <a:solidFill>
                  <a:srgbClr val="575757"/>
                </a:solidFill>
              </a:endParaRPr>
            </a:p>
          </p:txBody>
        </p:sp>
        <p:pic>
          <p:nvPicPr>
            <p:cNvPr id="24" name="Picture 2" descr="Y:\Interne\Communication\Communication_2019\Crea_graphiques\Pictos\Picto_OK\Twitter_Logo_Blu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Y:\Interne\Communication\Communication_2019\Crea_graphiques\Pictos\Picto_OK\LINKEDIN@2x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Y:\Interne\Communication\Communication_2019\Crea_graphiques\Pictos\Picto_OK\Twitter_Logo_Blue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Y:\Interne\Communication\Communication_2019\Crea_graphiques\Pictos\Picto_OK\LINKEDIN@2x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 userDrawn="1"/>
          </p:nvSpPr>
          <p:spPr>
            <a:xfrm>
              <a:off x="5220072" y="2859782"/>
              <a:ext cx="2938511" cy="649472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Autofit/>
            </a:bodyPr>
            <a:lstStyle/>
            <a:p>
              <a:pPr algn="l">
                <a:spcAft>
                  <a:spcPts val="800"/>
                </a:spcAft>
              </a:pPr>
              <a:r>
                <a:rPr lang="fr-FR" sz="1200" b="0">
                  <a:solidFill>
                    <a:srgbClr val="575757"/>
                  </a:solidFill>
                </a:rPr>
                <a:t>@esante_gouv_fr</a:t>
              </a:r>
            </a:p>
            <a:p>
              <a:pPr algn="l"/>
              <a:endParaRPr lang="fr-FR" sz="400" b="0">
                <a:solidFill>
                  <a:srgbClr val="575757"/>
                </a:solidFill>
              </a:endParaRPr>
            </a:p>
            <a:p>
              <a:pPr algn="l"/>
              <a:endParaRPr lang="fr-FR" sz="667" b="0">
                <a:solidFill>
                  <a:srgbClr val="575757"/>
                </a:solidFill>
              </a:endParaRPr>
            </a:p>
            <a:p>
              <a:pPr algn="l"/>
              <a:r>
                <a:rPr lang="fr-FR" sz="1200" b="0">
                  <a:solidFill>
                    <a:srgbClr val="575757"/>
                  </a:solidFill>
                </a:rPr>
                <a:t>linkedin.com/company/agence-du-numerique-en-sante</a:t>
              </a:r>
              <a:endParaRPr lang="fr-FR" sz="1067" b="0">
                <a:solidFill>
                  <a:srgbClr val="575757"/>
                </a:solidFill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43777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oleObject" Target="../embeddings/oleObject2.bin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49767BC4-5914-7C87-2D67-513714B60D3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786972359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13" imgW="606" imgH="608" progId="TCLayout.ActiveDocument.1">
                  <p:embed/>
                </p:oleObj>
              </mc:Choice>
              <mc:Fallback>
                <p:oleObj name="Diapositive think-cell" r:id="rId13" imgW="606" imgH="60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marL="959976" marR="0" lvl="1" indent="-380990" algn="l" defTabSz="121917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2400" b="1" i="0" u="none" strike="noStrike" kern="1200" cap="none" spc="0" normalizeH="0" baseline="0" noProof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439964" marR="0" lvl="2" indent="-335992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919952" marR="0" lvl="3" indent="-287993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2399940" marR="0" lvl="4" indent="-287993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867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43339" y="6333323"/>
            <a:ext cx="38311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fr-FR" sz="1067" i="1" kern="1200" smtClean="0">
                <a:solidFill>
                  <a:srgbClr val="575757"/>
                </a:solidFill>
                <a:latin typeface="Arial"/>
                <a:ea typeface="+mn-ea"/>
                <a:cs typeface="+mn-cs"/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3445" y="116632"/>
            <a:ext cx="10752123" cy="72000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rgbClr val="57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00" y="154773"/>
            <a:ext cx="787307" cy="61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57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</p:sldLayoutIdLst>
  <p:transition>
    <p:fade/>
  </p:transition>
  <p:hf hdr="0" dt="0"/>
  <p:txStyles>
    <p:titleStyle>
      <a:lvl1pPr algn="l" defTabSz="1219170" rtl="0" eaLnBrk="1" latinLnBrk="0" hangingPunct="1">
        <a:lnSpc>
          <a:spcPts val="2933"/>
        </a:lnSpc>
        <a:spcBef>
          <a:spcPct val="0"/>
        </a:spcBef>
        <a:buNone/>
        <a:defRPr sz="2667" b="1" kern="1200">
          <a:solidFill>
            <a:srgbClr val="006AB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1219170" rtl="0" eaLnBrk="1" fontAlgn="auto" latinLnBrk="0" hangingPunct="1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3200" b="1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959976" marR="0" indent="-380990" algn="l" defTabSz="121917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2400" b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439964" marR="0" indent="-335992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2133" kern="1200" baseline="0">
          <a:solidFill>
            <a:srgbClr val="575757"/>
          </a:solidFill>
          <a:latin typeface="+mn-lt"/>
          <a:ea typeface="+mn-ea"/>
          <a:cs typeface="+mn-cs"/>
        </a:defRPr>
      </a:lvl3pPr>
      <a:lvl4pPr marL="1919952" marR="0" indent="-287993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867" kern="1200">
          <a:solidFill>
            <a:srgbClr val="575757"/>
          </a:solidFill>
          <a:latin typeface="+mn-lt"/>
          <a:ea typeface="+mn-ea"/>
          <a:cs typeface="+mn-cs"/>
        </a:defRPr>
      </a:lvl4pPr>
      <a:lvl5pPr marL="2399940" marR="0" indent="-287993" algn="l" defTabSz="1219170" rtl="0" eaLnBrk="1" fontAlgn="auto" latinLnBrk="0" hangingPunct="1">
        <a:lnSpc>
          <a:spcPct val="100000"/>
        </a:lnSpc>
        <a:spcBef>
          <a:spcPts val="267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600" kern="1200">
          <a:solidFill>
            <a:srgbClr val="575757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1A39804A-3BF3-C59D-8BD0-51761ED06BC2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23628125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13" imgW="606" imgH="608" progId="TCLayout.ActiveDocument.1">
                  <p:embed/>
                </p:oleObj>
              </mc:Choice>
              <mc:Fallback>
                <p:oleObj name="Diapositive think-cell" r:id="rId13" imgW="606" imgH="60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marL="959976" marR="0" lvl="1" indent="-380990" algn="l" defTabSz="121917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2400" b="1" i="0" u="none" strike="noStrike" kern="1200" cap="none" spc="0" normalizeH="0" baseline="0" noProof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439964" marR="0" lvl="2" indent="-335992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919952" marR="0" lvl="3" indent="-287993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2399940" marR="0" lvl="4" indent="-287993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867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43339" y="6333323"/>
            <a:ext cx="38311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fr-FR" sz="1067" i="1" kern="1200" smtClean="0">
                <a:solidFill>
                  <a:srgbClr val="575757"/>
                </a:solidFill>
                <a:latin typeface="Arial"/>
                <a:ea typeface="+mn-ea"/>
                <a:cs typeface="+mn-cs"/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3445" y="116632"/>
            <a:ext cx="10752123" cy="72000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rgbClr val="57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00" y="154773"/>
            <a:ext cx="787307" cy="61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291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</p:sldLayoutIdLst>
  <p:transition>
    <p:fade/>
  </p:transition>
  <p:hf hdr="0" dt="0"/>
  <p:txStyles>
    <p:titleStyle>
      <a:lvl1pPr algn="l" defTabSz="1219170" rtl="0" eaLnBrk="1" latinLnBrk="0" hangingPunct="1">
        <a:lnSpc>
          <a:spcPts val="2933"/>
        </a:lnSpc>
        <a:spcBef>
          <a:spcPct val="0"/>
        </a:spcBef>
        <a:buNone/>
        <a:defRPr sz="2667" b="1" kern="1200">
          <a:solidFill>
            <a:srgbClr val="006AB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1219170" rtl="0" eaLnBrk="1" fontAlgn="auto" latinLnBrk="0" hangingPunct="1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3200" b="1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959976" marR="0" indent="-380990" algn="l" defTabSz="121917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2400" b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439964" marR="0" indent="-335992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2133" kern="1200" baseline="0">
          <a:solidFill>
            <a:srgbClr val="575757"/>
          </a:solidFill>
          <a:latin typeface="+mn-lt"/>
          <a:ea typeface="+mn-ea"/>
          <a:cs typeface="+mn-cs"/>
        </a:defRPr>
      </a:lvl3pPr>
      <a:lvl4pPr marL="1919952" marR="0" indent="-287993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867" kern="1200">
          <a:solidFill>
            <a:srgbClr val="575757"/>
          </a:solidFill>
          <a:latin typeface="+mn-lt"/>
          <a:ea typeface="+mn-ea"/>
          <a:cs typeface="+mn-cs"/>
        </a:defRPr>
      </a:lvl4pPr>
      <a:lvl5pPr marL="2399940" marR="0" indent="-287993" algn="l" defTabSz="1219170" rtl="0" eaLnBrk="1" fontAlgn="auto" latinLnBrk="0" hangingPunct="1">
        <a:lnSpc>
          <a:spcPct val="100000"/>
        </a:lnSpc>
        <a:spcBef>
          <a:spcPts val="267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600" kern="1200">
          <a:solidFill>
            <a:srgbClr val="575757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1.xml"/><Relationship Id="rId1" Type="http://schemas.openxmlformats.org/officeDocument/2006/relationships/themeOverride" Target="../theme/themeOverr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0.xml"/><Relationship Id="rId1" Type="http://schemas.openxmlformats.org/officeDocument/2006/relationships/tags" Target="../tags/tag3.xml"/><Relationship Id="rId4" Type="http://schemas.openxmlformats.org/officeDocument/2006/relationships/image" Target="../media/image1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4.xml"/><Relationship Id="rId5" Type="http://schemas.openxmlformats.org/officeDocument/2006/relationships/image" Target="../media/image11.png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5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6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7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8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8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9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0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vert="horz" lIns="0" tIns="0" rIns="0" bIns="0" rtlCol="0" anchor="ctr" anchorCtr="0">
            <a:noAutofit/>
          </a:bodyPr>
          <a:lstStyle/>
          <a:p>
            <a:r>
              <a:rPr lang="fr-FR"/>
              <a:t>Hub Santé 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5615947" y="3556733"/>
            <a:ext cx="6294000" cy="885891"/>
          </a:xfrm>
        </p:spPr>
        <p:txBody>
          <a:bodyPr/>
          <a:lstStyle/>
          <a:p>
            <a:r>
              <a:rPr lang="fr-FR" dirty="0"/>
              <a:t>Cahier de recette</a:t>
            </a:r>
          </a:p>
          <a:p>
            <a:r>
              <a:rPr lang="fr-FR" dirty="0"/>
              <a:t>Lien 15-NexSIS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09/04/2025 | ANS</a:t>
            </a:r>
          </a:p>
        </p:txBody>
      </p:sp>
    </p:spTree>
    <p:extLst>
      <p:ext uri="{BB962C8B-B14F-4D97-AF65-F5344CB8AC3E}">
        <p14:creationId xmlns:p14="http://schemas.microsoft.com/office/powerpoint/2010/main" val="8596307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D9FEBBEC-7953-D312-788A-184CFA84AEBC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25290352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3" imgW="606" imgH="608" progId="TCLayout.ActiveDocument.1">
                  <p:embed/>
                </p:oleObj>
              </mc:Choice>
              <mc:Fallback>
                <p:oleObj name="Diapositive think-cell" r:id="rId3" imgW="606" imgH="608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 vert="horz"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Cas de test : Raymonde Leccia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3209110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" name="think-cell data - do not delete" hidden="1">
            <a:extLst>
              <a:ext uri="{FF2B5EF4-FFF2-40B4-BE49-F238E27FC236}">
                <a16:creationId xmlns:a16="http://schemas.microsoft.com/office/drawing/2014/main" id="{BEAD147C-3081-1D26-CEA0-CE9153F9B32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3" imgW="606" imgH="608" progId="TCLayout.ActiveDocument.1">
                  <p:embed/>
                </p:oleObj>
              </mc:Choice>
              <mc:Fallback>
                <p:oleObj name="Diapositive think-cell" r:id="rId3" imgW="606" imgH="608" progId="TCLayout.ActiveDocument.1">
                  <p:embed/>
                  <p:pic>
                    <p:nvPicPr>
                      <p:cNvPr id="37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BEAD147C-3081-1D26-CEA0-CE9153F9B32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re 1">
            <a:extLst>
              <a:ext uri="{FF2B5EF4-FFF2-40B4-BE49-F238E27FC236}">
                <a16:creationId xmlns:a16="http://schemas.microsoft.com/office/drawing/2014/main" id="{00CF0AD2-E082-7586-9F96-A78E8FD02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fr-FR" sz="2400" b="1" dirty="0">
                <a:solidFill>
                  <a:srgbClr val="155891"/>
                </a:solidFill>
              </a:rPr>
              <a:t>Raymonde LECCIA - Périmètre fonctionnel du cas de test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27BC5DB-9B48-A38B-BC48-2EFE1C0ED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fld id="{646E7B68-C406-4B5C-B79D-A1CDE10CB85D}" type="slidenum">
              <a:rPr kumimoji="0" lang="fr-FR" sz="1067" b="0" i="1" u="none" strike="noStrike" kern="1200" cap="none" spc="0" normalizeH="0" baseline="0" noProof="0" smtClean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cs typeface="Arial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Tx/>
                <a:buFont typeface="Arial"/>
                <a:buNone/>
                <a:tabLst/>
                <a:defRPr/>
              </a:pPr>
              <a:t>3</a:t>
            </a:fld>
            <a:endParaRPr kumimoji="0" 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/>
              <a:cs typeface="Arial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60561E5-F84D-CD76-9982-D8EFF8FB5D97}"/>
              </a:ext>
            </a:extLst>
          </p:cNvPr>
          <p:cNvSpPr txBox="1"/>
          <p:nvPr/>
        </p:nvSpPr>
        <p:spPr>
          <a:xfrm>
            <a:off x="6055996" y="2070077"/>
            <a:ext cx="5799456" cy="523220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RC-EDA -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01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. Incendie de maison et découverte d'une victime inanimée</a:t>
            </a:r>
          </a:p>
          <a:p>
            <a:pPr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RC-DR -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02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. Demande d’intervention d’un SMUR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3E1767F-BC4C-84FD-C10B-E351B5E466FA}"/>
              </a:ext>
            </a:extLst>
          </p:cNvPr>
          <p:cNvSpPr txBox="1"/>
          <p:nvPr/>
        </p:nvSpPr>
        <p:spPr>
          <a:xfrm>
            <a:off x="2332546" y="2147021"/>
            <a:ext cx="3412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Partage de dossier</a:t>
            </a:r>
          </a:p>
        </p:txBody>
      </p:sp>
      <p:sp>
        <p:nvSpPr>
          <p:cNvPr id="17" name="Google Shape;529;p47">
            <a:extLst>
              <a:ext uri="{FF2B5EF4-FFF2-40B4-BE49-F238E27FC236}">
                <a16:creationId xmlns:a16="http://schemas.microsoft.com/office/drawing/2014/main" id="{A237B826-B2A6-2AE3-877A-6642A9C41A6C}"/>
              </a:ext>
            </a:extLst>
          </p:cNvPr>
          <p:cNvSpPr/>
          <p:nvPr/>
        </p:nvSpPr>
        <p:spPr>
          <a:xfrm>
            <a:off x="1864546" y="2166834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72C9D4C-1C26-AE96-A1D1-3D0DEC60F48C}"/>
              </a:ext>
            </a:extLst>
          </p:cNvPr>
          <p:cNvSpPr txBox="1"/>
          <p:nvPr/>
        </p:nvSpPr>
        <p:spPr>
          <a:xfrm>
            <a:off x="6055996" y="3098134"/>
            <a:ext cx="5799456" cy="738664"/>
          </a:xfrm>
          <a:prstGeom prst="rect">
            <a:avLst/>
          </a:prstGeom>
          <a:noFill/>
        </p:spPr>
        <p:txBody>
          <a:bodyPr wrap="square" lIns="7200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RS-RR -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cs typeface="Arial"/>
              </a:rPr>
              <a:t>0</a:t>
            </a:r>
            <a:r>
              <a:rPr lang="fr-FR" sz="1400" b="1" dirty="0">
                <a:solidFill>
                  <a:srgbClr val="000000"/>
                </a:solidFill>
                <a:latin typeface="Calibri" panose="020F0502020204030204"/>
                <a:cs typeface="Arial"/>
              </a:rPr>
              <a:t>3</a:t>
            </a: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.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 Réponse à la demande de ressources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srgbClr val="000000"/>
                </a:solidFill>
                <a:latin typeface="Calibri" panose="020F0502020204030204"/>
                <a:cs typeface="Arial"/>
              </a:rPr>
              <a:t>RS-RI - </a:t>
            </a:r>
            <a:r>
              <a:rPr lang="fr-FR" sz="1400" b="1" dirty="0">
                <a:solidFill>
                  <a:srgbClr val="000000"/>
                </a:solidFill>
                <a:latin typeface="Calibri" panose="020F0502020204030204"/>
                <a:cs typeface="Arial"/>
              </a:rPr>
              <a:t>04</a:t>
            </a:r>
            <a:r>
              <a:rPr lang="fr-FR" sz="1400" dirty="0">
                <a:solidFill>
                  <a:srgbClr val="000000"/>
                </a:solidFill>
                <a:latin typeface="Calibri" panose="020F0502020204030204"/>
                <a:cs typeface="Arial"/>
              </a:rPr>
              <a:t>. Détail des ressources mobilisées pour l’intervention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RS-ER </a:t>
            </a:r>
            <a:r>
              <a:rPr lang="fr-FR" sz="1400" dirty="0">
                <a:solidFill>
                  <a:srgbClr val="000000"/>
                </a:solidFill>
                <a:latin typeface="Calibri" panose="020F0502020204030204"/>
                <a:cs typeface="Arial"/>
              </a:rPr>
              <a:t>-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05</a:t>
            </a: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.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 Demande d’</a:t>
            </a:r>
            <a:r>
              <a:rPr lang="fr-FR" sz="1400" dirty="0">
                <a:solidFill>
                  <a:srgbClr val="000000"/>
                </a:solidFill>
                <a:latin typeface="Calibri" panose="020F0502020204030204"/>
                <a:cs typeface="Arial"/>
              </a:rPr>
              <a:t>engagement d’un SMUR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A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AFC03A7-2F2E-E460-9EE0-0E057C193062}"/>
              </a:ext>
            </a:extLst>
          </p:cNvPr>
          <p:cNvSpPr/>
          <p:nvPr/>
        </p:nvSpPr>
        <p:spPr>
          <a:xfrm>
            <a:off x="0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7C7A755C-A032-BCEA-6E23-1A1C7CA1A2E5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780"/>
          <a:stretch/>
        </p:blipFill>
        <p:spPr>
          <a:xfrm>
            <a:off x="0" y="1989704"/>
            <a:ext cx="1315606" cy="4217138"/>
          </a:xfrm>
          <a:prstGeom prst="rect">
            <a:avLst/>
          </a:prstGeom>
          <a:ln>
            <a:noFill/>
          </a:ln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8918800D-21D4-24E1-8DDF-8015EABA2461}"/>
              </a:ext>
            </a:extLst>
          </p:cNvPr>
          <p:cNvSpPr txBox="1"/>
          <p:nvPr/>
        </p:nvSpPr>
        <p:spPr>
          <a:xfrm>
            <a:off x="2332546" y="3282800"/>
            <a:ext cx="23764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Partage de ressources</a:t>
            </a:r>
          </a:p>
        </p:txBody>
      </p:sp>
      <p:sp>
        <p:nvSpPr>
          <p:cNvPr id="22" name="Google Shape;529;p47">
            <a:extLst>
              <a:ext uri="{FF2B5EF4-FFF2-40B4-BE49-F238E27FC236}">
                <a16:creationId xmlns:a16="http://schemas.microsoft.com/office/drawing/2014/main" id="{4F4C716C-5438-D6D6-F27E-10A2F8CBBE5B}"/>
              </a:ext>
            </a:extLst>
          </p:cNvPr>
          <p:cNvSpPr/>
          <p:nvPr/>
        </p:nvSpPr>
        <p:spPr>
          <a:xfrm>
            <a:off x="1864546" y="3302613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02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48850684-C367-3D27-72AF-043BEFB21EE0}"/>
              </a:ext>
            </a:extLst>
          </p:cNvPr>
          <p:cNvSpPr txBox="1"/>
          <p:nvPr/>
        </p:nvSpPr>
        <p:spPr>
          <a:xfrm>
            <a:off x="2332546" y="4418578"/>
            <a:ext cx="23764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chemeClr val="bg2">
                    <a:lumMod val="1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Mise à jour du dossier</a:t>
            </a:r>
          </a:p>
        </p:txBody>
      </p:sp>
      <p:sp>
        <p:nvSpPr>
          <p:cNvPr id="40" name="Google Shape;529;p47">
            <a:extLst>
              <a:ext uri="{FF2B5EF4-FFF2-40B4-BE49-F238E27FC236}">
                <a16:creationId xmlns:a16="http://schemas.microsoft.com/office/drawing/2014/main" id="{DA4589A1-5EAF-642B-4CCC-5AEAB3FDD643}"/>
              </a:ext>
            </a:extLst>
          </p:cNvPr>
          <p:cNvSpPr/>
          <p:nvPr/>
        </p:nvSpPr>
        <p:spPr>
          <a:xfrm>
            <a:off x="1864546" y="4438391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59BFBD78-F332-D4E5-0E8F-8B93BB70042D}"/>
              </a:ext>
            </a:extLst>
          </p:cNvPr>
          <p:cNvSpPr txBox="1"/>
          <p:nvPr/>
        </p:nvSpPr>
        <p:spPr>
          <a:xfrm>
            <a:off x="6055996" y="4341634"/>
            <a:ext cx="5799456" cy="523220"/>
          </a:xfrm>
          <a:prstGeom prst="rect">
            <a:avLst/>
          </a:prstGeom>
          <a:noFill/>
        </p:spPr>
        <p:txBody>
          <a:bodyPr wrap="square" lIns="7200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RS-EDA-MAJ -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cs typeface="Arial"/>
              </a:rPr>
              <a:t>06</a:t>
            </a: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.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 Prise en charge de la patiente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RS-EDA-MAJ -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cs typeface="Arial"/>
              </a:rPr>
              <a:t>07</a:t>
            </a:r>
            <a:r>
              <a:rPr kumimoji="0" lang="fr-FR" sz="140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.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Arial"/>
              </a:rPr>
              <a:t> Clôture du dossier</a:t>
            </a:r>
          </a:p>
        </p:txBody>
      </p:sp>
    </p:spTree>
    <p:extLst>
      <p:ext uri="{BB962C8B-B14F-4D97-AF65-F5344CB8AC3E}">
        <p14:creationId xmlns:p14="http://schemas.microsoft.com/office/powerpoint/2010/main" val="225874562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FE35C8E-CE5E-9E57-21E4-1A9A5DB382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0" name="think-cell data - do not delete" hidden="1">
            <a:extLst>
              <a:ext uri="{FF2B5EF4-FFF2-40B4-BE49-F238E27FC236}">
                <a16:creationId xmlns:a16="http://schemas.microsoft.com/office/drawing/2014/main" id="{02BA26D5-3BDB-15B4-6A78-5E0D58BBCF2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97803836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606" imgH="608" progId="TCLayout.ActiveDocument.1">
                  <p:embed/>
                </p:oleObj>
              </mc:Choice>
              <mc:Fallback>
                <p:oleObj name="Diapositive think-cell" r:id="rId4" imgW="606" imgH="608" progId="TCLayout.ActiveDocument.1">
                  <p:embed/>
                  <p:pic>
                    <p:nvPicPr>
                      <p:cNvPr id="15360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2BA26D5-3BDB-15B4-6A78-5E0D58BBCF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D7E48AC6-754E-CF42-CC64-2811615FCBAB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dirty="0">
                <a:solidFill>
                  <a:srgbClr val="155891"/>
                </a:solidFill>
                <a:latin typeface="Calibri" panose="020F0502020204030204"/>
                <a:ea typeface="+mn-ea"/>
                <a:cs typeface="+mn-cs"/>
              </a:rPr>
              <a:t>1.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1558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Raymonde LECCIA : RC-EDA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7A0A64F4-D705-590B-BDFA-BB856E328A9A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4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F0045B97-D54C-9C2A-B01A-499AC8C1CB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15-NexSIS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33135F8A-EA95-F326-467F-1AFED0997988}"/>
              </a:ext>
            </a:extLst>
          </p:cNvPr>
          <p:cNvSpPr/>
          <p:nvPr/>
        </p:nvSpPr>
        <p:spPr>
          <a:xfrm>
            <a:off x="353315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b="1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NexSIS</a:t>
            </a:r>
            <a:endParaRPr kumimoji="0" lang="fr-FR" sz="120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↓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i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LRM</a:t>
            </a:r>
            <a:endParaRPr kumimoji="0" lang="fr-FR" sz="120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8805AF7-A75F-DA5F-51A0-4B02D185703B}"/>
              </a:ext>
            </a:extLst>
          </p:cNvPr>
          <p:cNvSpPr txBox="1"/>
          <p:nvPr/>
        </p:nvSpPr>
        <p:spPr>
          <a:xfrm>
            <a:off x="1399165" y="2037898"/>
            <a:ext cx="5137723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Description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Une dame appelle le 18 pour déclarer un incendie chez sa voisine ; les pompiers découvrent une jeune-femme 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en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arrêt cardiaque et font intervenir un SMUR</a:t>
            </a:r>
            <a:endParaRPr lang="fr-FR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0BDABE0-B83B-92FA-E005-4624914721B1}"/>
              </a:ext>
            </a:extLst>
          </p:cNvPr>
          <p:cNvSpPr txBox="1"/>
          <p:nvPr/>
        </p:nvSpPr>
        <p:spPr>
          <a:xfrm>
            <a:off x="1367486" y="1186009"/>
            <a:ext cx="3057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Origine de l’appel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D4392A5-AD6B-C429-95AC-EF17B11FF719}"/>
              </a:ext>
            </a:extLst>
          </p:cNvPr>
          <p:cNvSpPr txBox="1"/>
          <p:nvPr/>
        </p:nvSpPr>
        <p:spPr>
          <a:xfrm>
            <a:off x="1399165" y="3198687"/>
            <a:ext cx="513772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Localisation de l'affaire/dossier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19 Rue de la République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Latitude : 47.9657986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Longitude :  -1.7901215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Première maison au croisement avec le chemin qui descend vers le lotissement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4ABEA5A5-8E68-E747-2FEB-B59D6B891CE2}"/>
              </a:ext>
            </a:extLst>
          </p:cNvPr>
          <p:cNvSpPr txBox="1"/>
          <p:nvPr/>
        </p:nvSpPr>
        <p:spPr>
          <a:xfrm>
            <a:off x="6979187" y="3198687"/>
            <a:ext cx="502993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Requérant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Christine MICHEL, voisine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Aucune difficulté de communication. 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Numéro de téléphone (idem contre appel) : +33608310965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3546E33-9523-2EE9-56EF-287DC2045339}"/>
              </a:ext>
            </a:extLst>
          </p:cNvPr>
          <p:cNvSpPr txBox="1"/>
          <p:nvPr/>
        </p:nvSpPr>
        <p:spPr>
          <a:xfrm>
            <a:off x="3550875" y="1195076"/>
            <a:ext cx="3057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CRRA traitant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SGA XX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6A31D62-7C94-58CC-FBE4-4B7A3CE15218}"/>
              </a:ext>
            </a:extLst>
          </p:cNvPr>
          <p:cNvSpPr txBox="1"/>
          <p:nvPr/>
        </p:nvSpPr>
        <p:spPr>
          <a:xfrm>
            <a:off x="5852606" y="1191785"/>
            <a:ext cx="32257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Date et Heure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13/08/2024 à 10</a:t>
            </a:r>
            <a:r>
              <a:rPr lang="fr-FR" sz="1600" dirty="0">
                <a:latin typeface="Calibri" panose="020F0502020204030204"/>
              </a:rPr>
              <a:t>: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86A97B82-6585-1B2F-8998-AB4C05985807}"/>
              </a:ext>
            </a:extLst>
          </p:cNvPr>
          <p:cNvSpPr txBox="1"/>
          <p:nvPr/>
        </p:nvSpPr>
        <p:spPr>
          <a:xfrm>
            <a:off x="9211657" y="1186009"/>
            <a:ext cx="27974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d’intervention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Primaire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78AFBCF-0879-6A15-4E6D-A213D59C3BD6}"/>
              </a:ext>
            </a:extLst>
          </p:cNvPr>
          <p:cNvSpPr txBox="1"/>
          <p:nvPr/>
        </p:nvSpPr>
        <p:spPr>
          <a:xfrm>
            <a:off x="6979187" y="2037898"/>
            <a:ext cx="48762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Raymonde LECCIA, femme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Arrêt cardiaque et brûlures</a:t>
            </a: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 régulation médicale</a:t>
            </a:r>
            <a:r>
              <a:rPr lang="fr-FR" sz="1600" dirty="0">
                <a:latin typeface="Calibri" panose="020F0502020204030204"/>
              </a:rPr>
              <a:t> : PB32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97936351-6EE8-7834-EBF9-FFB28DEBAC45}"/>
              </a:ext>
            </a:extLst>
          </p:cNvPr>
          <p:cNvSpPr txBox="1"/>
          <p:nvPr/>
        </p:nvSpPr>
        <p:spPr>
          <a:xfrm>
            <a:off x="1399165" y="5098138"/>
            <a:ext cx="48762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Nature de fait 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C04.02.01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Incendie - Bâtiment d'habitation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6510872A-9993-D0B8-66DC-D12B82926955}"/>
              </a:ext>
            </a:extLst>
          </p:cNvPr>
          <p:cNvSpPr txBox="1"/>
          <p:nvPr/>
        </p:nvSpPr>
        <p:spPr>
          <a:xfrm>
            <a:off x="6979187" y="5098138"/>
            <a:ext cx="48762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Motif de recours médico-secouriste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M01.01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Suspicion d’arrêt cardiaque, mort subite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E8B74A1A-D93B-DFD4-E4CD-D9248C1CD8CA}"/>
              </a:ext>
            </a:extLst>
          </p:cNvPr>
          <p:cNvSpPr txBox="1"/>
          <p:nvPr/>
        </p:nvSpPr>
        <p:spPr>
          <a:xfrm>
            <a:off x="7796885" y="359673"/>
            <a:ext cx="4203032" cy="3930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72000" tIns="18000" rIns="18000" bIns="36000" anchor="ctr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i="1" dirty="0" err="1"/>
              <a:t>caseId</a:t>
            </a:r>
            <a:r>
              <a:rPr lang="fr-FR" sz="1100" i="1" dirty="0"/>
              <a:t> : fr.fire.sisXXX.cga-XXX.SC-20240813-XXX-cga-AT517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i="1" dirty="0" err="1"/>
              <a:t>senderCaseId</a:t>
            </a:r>
            <a:r>
              <a:rPr lang="fr-FR" sz="1100" i="1" dirty="0"/>
              <a:t> : SC-20240813-XXX-cga-AT517</a:t>
            </a:r>
          </a:p>
        </p:txBody>
      </p:sp>
    </p:spTree>
    <p:extLst>
      <p:ext uri="{BB962C8B-B14F-4D97-AF65-F5344CB8AC3E}">
        <p14:creationId xmlns:p14="http://schemas.microsoft.com/office/powerpoint/2010/main" val="17444279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14F6195-26CE-AB27-76FF-EEC3AE48CD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0" name="think-cell data - do not delete" hidden="1">
            <a:extLst>
              <a:ext uri="{FF2B5EF4-FFF2-40B4-BE49-F238E27FC236}">
                <a16:creationId xmlns:a16="http://schemas.microsoft.com/office/drawing/2014/main" id="{DF8986AD-1A90-F696-6D71-302673CFA0D0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62000519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606" imgH="608" progId="TCLayout.ActiveDocument.1">
                  <p:embed/>
                </p:oleObj>
              </mc:Choice>
              <mc:Fallback>
                <p:oleObj name="Diapositive think-cell" r:id="rId4" imgW="606" imgH="608" progId="TCLayout.ActiveDocument.1">
                  <p:embed/>
                  <p:pic>
                    <p:nvPicPr>
                      <p:cNvPr id="15360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2BA26D5-3BDB-15B4-6A78-5E0D58BBCF2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BD43C42E-8688-ACD5-6CC4-46EEDC800BAF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dirty="0">
                <a:solidFill>
                  <a:srgbClr val="155891"/>
                </a:solidFill>
                <a:latin typeface="Calibri" panose="020F0502020204030204"/>
                <a:ea typeface="+mn-ea"/>
                <a:cs typeface="+mn-cs"/>
              </a:rPr>
              <a:t>2.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1558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Raymonde LECCIA : RS-DR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46AF1F5A-B859-0ED9-3970-F1A0C172A400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5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1A5F7BD-96E0-CD81-3887-842C8F4D36C9}"/>
              </a:ext>
            </a:extLst>
          </p:cNvPr>
          <p:cNvSpPr/>
          <p:nvPr/>
        </p:nvSpPr>
        <p:spPr>
          <a:xfrm>
            <a:off x="353315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02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b="1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i="1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NexSIS</a:t>
            </a:r>
            <a:endParaRPr kumimoji="0" lang="fr-FR" sz="120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↓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i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LRM</a:t>
            </a:r>
            <a:endParaRPr kumimoji="0" lang="fr-FR" sz="120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A0F012EE-907C-7C33-5F13-0A72247CBC84}"/>
              </a:ext>
            </a:extLst>
          </p:cNvPr>
          <p:cNvGrpSpPr/>
          <p:nvPr/>
        </p:nvGrpSpPr>
        <p:grpSpPr>
          <a:xfrm>
            <a:off x="1399165" y="2536342"/>
            <a:ext cx="7075364" cy="2312849"/>
            <a:chOff x="1399165" y="2415733"/>
            <a:chExt cx="7075364" cy="2312849"/>
          </a:xfrm>
        </p:grpSpPr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1978F4B9-F871-3F30-682C-C074BBDD1EFB}"/>
                </a:ext>
              </a:extLst>
            </p:cNvPr>
            <p:cNvSpPr txBox="1"/>
            <p:nvPr/>
          </p:nvSpPr>
          <p:spPr>
            <a:xfrm>
              <a:off x="1399165" y="2415733"/>
              <a:ext cx="707536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fr-FR" sz="1600" dirty="0">
                  <a:solidFill>
                    <a:srgbClr val="4472C4">
                      <a:lumMod val="75000"/>
                    </a:srgbClr>
                  </a:solidFill>
                  <a:latin typeface="Calibri" panose="020F0502020204030204"/>
                </a:rPr>
                <a:t>ID demande partagé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: 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fr.fire.sdisXXX.cga-XXX.request.SMURAT517</a:t>
              </a:r>
              <a:endParaRPr lang="fr-FR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1" name="ZoneTexte 30">
              <a:extLst>
                <a:ext uri="{FF2B5EF4-FFF2-40B4-BE49-F238E27FC236}">
                  <a16:creationId xmlns:a16="http://schemas.microsoft.com/office/drawing/2014/main" id="{C51F3AE3-756B-E16D-48E1-D7E65F4F9FCF}"/>
                </a:ext>
              </a:extLst>
            </p:cNvPr>
            <p:cNvSpPr txBox="1"/>
            <p:nvPr/>
          </p:nvSpPr>
          <p:spPr>
            <a:xfrm>
              <a:off x="1399165" y="2991758"/>
              <a:ext cx="707536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fr-FR" sz="1600" dirty="0">
                  <a:solidFill>
                    <a:srgbClr val="4472C4">
                      <a:lumMod val="75000"/>
                    </a:srgbClr>
                  </a:solidFill>
                  <a:latin typeface="Calibri" panose="020F0502020204030204"/>
                </a:rPr>
                <a:t>Effet à obtenir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: 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SMUR</a:t>
              </a:r>
              <a:endParaRPr lang="fr-FR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78C20259-4B8C-A021-B886-A6F378335303}"/>
                </a:ext>
              </a:extLst>
            </p:cNvPr>
            <p:cNvSpPr txBox="1"/>
            <p:nvPr/>
          </p:nvSpPr>
          <p:spPr>
            <a:xfrm>
              <a:off x="1399165" y="3567783"/>
              <a:ext cx="707536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fr-FR" sz="1600" dirty="0">
                  <a:solidFill>
                    <a:srgbClr val="4472C4">
                      <a:lumMod val="75000"/>
                    </a:srgbClr>
                  </a:solidFill>
                  <a:latin typeface="Calibri" panose="020F0502020204030204"/>
                </a:rPr>
                <a:t>Délais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: 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DEL0</a:t>
              </a:r>
              <a:endParaRPr lang="fr-FR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D5B87988-46BF-62E0-4411-002A965F11F1}"/>
                </a:ext>
              </a:extLst>
            </p:cNvPr>
            <p:cNvSpPr txBox="1"/>
            <p:nvPr/>
          </p:nvSpPr>
          <p:spPr>
            <a:xfrm>
              <a:off x="1399165" y="4143807"/>
              <a:ext cx="7075364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fr-FR" sz="1600" dirty="0">
                  <a:solidFill>
                    <a:srgbClr val="4472C4">
                      <a:lumMod val="75000"/>
                    </a:srgbClr>
                  </a:solidFill>
                  <a:latin typeface="Calibri" panose="020F0502020204030204"/>
                </a:rPr>
                <a:t>Précisions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: 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Raymonde Leccia, trentaine d'années, en arrêt cardiaque et souffrant de brûlures découverte par les pompiers déployés sur un incendie</a:t>
              </a:r>
              <a:endParaRPr lang="fr-FR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37" name="Espace réservé du pied de page 4">
            <a:extLst>
              <a:ext uri="{FF2B5EF4-FFF2-40B4-BE49-F238E27FC236}">
                <a16:creationId xmlns:a16="http://schemas.microsoft.com/office/drawing/2014/main" id="{DA687CAA-4552-3493-E51F-7E21AED93A4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15-NexSIS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FE0381E1-5407-CCE1-0533-3EBC60162CE8}"/>
              </a:ext>
            </a:extLst>
          </p:cNvPr>
          <p:cNvSpPr txBox="1"/>
          <p:nvPr/>
        </p:nvSpPr>
        <p:spPr>
          <a:xfrm>
            <a:off x="7796885" y="359673"/>
            <a:ext cx="4203032" cy="3930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72000" tIns="18000" rIns="18000" bIns="36000" anchor="ctr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i="1" dirty="0" err="1"/>
              <a:t>caseId</a:t>
            </a:r>
            <a:r>
              <a:rPr lang="fr-FR" sz="1100" i="1" dirty="0"/>
              <a:t> : fr.fire.sisXXX.cga-XXX.SC-20240813-XXX-cga-AT517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i="1" dirty="0" err="1"/>
              <a:t>senderCaseId</a:t>
            </a:r>
            <a:r>
              <a:rPr lang="fr-FR" sz="1100" i="1" dirty="0"/>
              <a:t> : SC-20240813-XXX-cga-AT517</a:t>
            </a:r>
          </a:p>
        </p:txBody>
      </p:sp>
    </p:spTree>
    <p:extLst>
      <p:ext uri="{BB962C8B-B14F-4D97-AF65-F5344CB8AC3E}">
        <p14:creationId xmlns:p14="http://schemas.microsoft.com/office/powerpoint/2010/main" val="17750809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328677-FB9D-D32A-410E-E474F9D384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0" name="think-cell data - do not delete" hidden="1">
            <a:extLst>
              <a:ext uri="{FF2B5EF4-FFF2-40B4-BE49-F238E27FC236}">
                <a16:creationId xmlns:a16="http://schemas.microsoft.com/office/drawing/2014/main" id="{2E1815ED-1012-9939-9C65-57F7C9FC7D3F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76038932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606" imgH="608" progId="TCLayout.ActiveDocument.1">
                  <p:embed/>
                </p:oleObj>
              </mc:Choice>
              <mc:Fallback>
                <p:oleObj name="Diapositive think-cell" r:id="rId4" imgW="606" imgH="608" progId="TCLayout.ActiveDocument.1">
                  <p:embed/>
                  <p:pic>
                    <p:nvPicPr>
                      <p:cNvPr id="15360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DF8986AD-1A90-F696-6D71-302673CFA0D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8B293DB5-F69F-3DCA-AEDB-A89EB3CCB7C0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dirty="0">
                <a:solidFill>
                  <a:srgbClr val="155891"/>
                </a:solidFill>
                <a:latin typeface="Calibri" panose="020F0502020204030204"/>
                <a:ea typeface="+mn-ea"/>
                <a:cs typeface="+mn-cs"/>
              </a:rPr>
              <a:t>3.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1558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Raymonde LECCIA : RS-RR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95AB39B8-805A-5CE9-AB78-2393F73F8814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6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E39D6BE-840B-89EB-8BED-FED21486C121}"/>
              </a:ext>
            </a:extLst>
          </p:cNvPr>
          <p:cNvSpPr/>
          <p:nvPr/>
        </p:nvSpPr>
        <p:spPr>
          <a:xfrm>
            <a:off x="353315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b="1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i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LRM</a:t>
            </a:r>
            <a:endParaRPr kumimoji="0" lang="fr-FR" sz="120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↓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i="1" dirty="0" err="1">
                <a:solidFill>
                  <a:srgbClr val="FF0000"/>
                </a:solidFill>
                <a:latin typeface="Calibri" panose="020F0502020204030204"/>
              </a:rPr>
              <a:t>NexSIS</a:t>
            </a:r>
            <a:endParaRPr kumimoji="0" lang="fr-FR" sz="120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43948A6A-2EA2-59AB-C23C-01255AE57E06}"/>
              </a:ext>
            </a:extLst>
          </p:cNvPr>
          <p:cNvGrpSpPr/>
          <p:nvPr/>
        </p:nvGrpSpPr>
        <p:grpSpPr>
          <a:xfrm>
            <a:off x="1399165" y="2811808"/>
            <a:ext cx="7075364" cy="1761916"/>
            <a:chOff x="1399165" y="2703745"/>
            <a:chExt cx="7075364" cy="1761916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8847ECCF-F723-2446-4172-391510D6721B}"/>
                </a:ext>
              </a:extLst>
            </p:cNvPr>
            <p:cNvSpPr txBox="1"/>
            <p:nvPr/>
          </p:nvSpPr>
          <p:spPr>
            <a:xfrm>
              <a:off x="1399165" y="2703745"/>
              <a:ext cx="707536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fr-FR" sz="1600" dirty="0">
                  <a:solidFill>
                    <a:srgbClr val="4472C4">
                      <a:lumMod val="75000"/>
                    </a:srgbClr>
                  </a:solidFill>
                  <a:latin typeface="Calibri" panose="020F0502020204030204"/>
                </a:rPr>
                <a:t>ID demande partagé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: 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fr.fire.sdisXXX.cga-XXX.request.SMURAT517</a:t>
              </a:r>
              <a:endParaRPr lang="fr-FR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A35DF373-357D-7128-091F-7036D454E472}"/>
                </a:ext>
              </a:extLst>
            </p:cNvPr>
            <p:cNvSpPr txBox="1"/>
            <p:nvPr/>
          </p:nvSpPr>
          <p:spPr>
            <a:xfrm>
              <a:off x="1399165" y="3415426"/>
              <a:ext cx="707536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fr-FR" sz="1600" dirty="0">
                  <a:solidFill>
                    <a:srgbClr val="4472C4">
                      <a:lumMod val="75000"/>
                    </a:srgbClr>
                  </a:solidFill>
                  <a:latin typeface="Calibri" panose="020F0502020204030204"/>
                </a:rPr>
                <a:t>Réponse 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: 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ACCEPTEE</a:t>
              </a:r>
              <a:endParaRPr lang="fr-FR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3538DDBC-71AE-CF49-F946-33ADC479029A}"/>
                </a:ext>
              </a:extLst>
            </p:cNvPr>
            <p:cNvSpPr txBox="1"/>
            <p:nvPr/>
          </p:nvSpPr>
          <p:spPr>
            <a:xfrm>
              <a:off x="1399165" y="4127107"/>
              <a:ext cx="707536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fr-FR" sz="1600" dirty="0">
                  <a:solidFill>
                    <a:srgbClr val="4472C4">
                      <a:lumMod val="75000"/>
                    </a:srgbClr>
                  </a:solidFill>
                  <a:latin typeface="Calibri" panose="020F0502020204030204"/>
                </a:rPr>
                <a:t>Précisions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: 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Ok pour SMUR (oxygène ++ au cas où) - Départ immédiat</a:t>
              </a:r>
              <a:endParaRPr lang="fr-FR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</p:grp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11DA0F54-B660-EA45-9559-77B596AEB0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15-NexSIS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9FB641E-AC59-F671-B369-C33D706E764E}"/>
              </a:ext>
            </a:extLst>
          </p:cNvPr>
          <p:cNvSpPr txBox="1"/>
          <p:nvPr/>
        </p:nvSpPr>
        <p:spPr>
          <a:xfrm>
            <a:off x="7796885" y="359673"/>
            <a:ext cx="4203032" cy="3930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72000" tIns="18000" rIns="18000" bIns="36000" anchor="ctr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i="1" dirty="0" err="1"/>
              <a:t>caseId</a:t>
            </a:r>
            <a:r>
              <a:rPr lang="fr-FR" sz="1100" i="1" dirty="0"/>
              <a:t> : fr.fire.sisXXX.cga-XXX.SC-20240813-XXX-cga-AT517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i="1" dirty="0" err="1"/>
              <a:t>senderCaseId</a:t>
            </a:r>
            <a:r>
              <a:rPr lang="fr-FR" sz="1100" i="1" dirty="0"/>
              <a:t> : SC-20240813-XXX-cga-AT517</a:t>
            </a:r>
          </a:p>
        </p:txBody>
      </p:sp>
    </p:spTree>
    <p:extLst>
      <p:ext uri="{BB962C8B-B14F-4D97-AF65-F5344CB8AC3E}">
        <p14:creationId xmlns:p14="http://schemas.microsoft.com/office/powerpoint/2010/main" val="41158790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1ED9E5-3C34-E067-DDD0-62FCDE0C6B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0" name="think-cell data - do not delete" hidden="1">
            <a:extLst>
              <a:ext uri="{FF2B5EF4-FFF2-40B4-BE49-F238E27FC236}">
                <a16:creationId xmlns:a16="http://schemas.microsoft.com/office/drawing/2014/main" id="{E594F3EC-5F23-D010-DFE3-0F749C7E5CC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03616098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606" imgH="608" progId="TCLayout.ActiveDocument.1">
                  <p:embed/>
                </p:oleObj>
              </mc:Choice>
              <mc:Fallback>
                <p:oleObj name="Diapositive think-cell" r:id="rId4" imgW="606" imgH="608" progId="TCLayout.ActiveDocument.1">
                  <p:embed/>
                  <p:pic>
                    <p:nvPicPr>
                      <p:cNvPr id="15360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2E1815ED-1012-9939-9C65-57F7C9FC7D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4248274D-A361-4BE3-94C1-6E9525E12766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dirty="0">
                <a:solidFill>
                  <a:srgbClr val="155891"/>
                </a:solidFill>
                <a:latin typeface="Calibri" panose="020F0502020204030204"/>
                <a:ea typeface="+mn-ea"/>
                <a:cs typeface="+mn-cs"/>
              </a:rPr>
              <a:t>4.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1558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Raymonde LECCIA : RS-RI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D2C7024A-2806-695F-4CCB-B8B1446C8740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7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3EC401A-0B5B-64EB-5956-490F3EBD8325}"/>
              </a:ext>
            </a:extLst>
          </p:cNvPr>
          <p:cNvSpPr/>
          <p:nvPr/>
        </p:nvSpPr>
        <p:spPr>
          <a:xfrm>
            <a:off x="353315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04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b="1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i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LRM</a:t>
            </a:r>
            <a:endParaRPr kumimoji="0" lang="fr-FR" sz="120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↓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i="1" dirty="0" err="1">
                <a:solidFill>
                  <a:srgbClr val="FF0000"/>
                </a:solidFill>
                <a:latin typeface="Calibri" panose="020F0502020204030204"/>
              </a:rPr>
              <a:t>NexSIS</a:t>
            </a:r>
            <a:endParaRPr kumimoji="0" lang="fr-FR" sz="120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761A6E0B-6FCF-A824-D70A-7D4D3770C387}"/>
              </a:ext>
            </a:extLst>
          </p:cNvPr>
          <p:cNvGrpSpPr/>
          <p:nvPr/>
        </p:nvGrpSpPr>
        <p:grpSpPr>
          <a:xfrm>
            <a:off x="1399165" y="2541241"/>
            <a:ext cx="10439520" cy="2303051"/>
            <a:chOff x="1399165" y="2314217"/>
            <a:chExt cx="10439520" cy="2303051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77F613A3-B0B6-4F37-B594-00026C603672}"/>
                </a:ext>
              </a:extLst>
            </p:cNvPr>
            <p:cNvSpPr txBox="1"/>
            <p:nvPr/>
          </p:nvSpPr>
          <p:spPr>
            <a:xfrm>
              <a:off x="1399165" y="2314217"/>
              <a:ext cx="601462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fr-FR" sz="1600" dirty="0">
                  <a:solidFill>
                    <a:srgbClr val="4472C4">
                      <a:lumMod val="75000"/>
                    </a:srgbClr>
                  </a:solidFill>
                  <a:latin typeface="Calibri" panose="020F0502020204030204"/>
                </a:rPr>
                <a:t>ID ressource partagé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: 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fr.health.samuXXX.resource.SMUR268</a:t>
              </a:r>
              <a:endParaRPr lang="fr-FR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71847141-80F9-E35A-984D-B32B61F0FE51}"/>
                </a:ext>
              </a:extLst>
            </p:cNvPr>
            <p:cNvSpPr txBox="1"/>
            <p:nvPr/>
          </p:nvSpPr>
          <p:spPr>
            <a:xfrm>
              <a:off x="1399165" y="4278714"/>
              <a:ext cx="601462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fr-FR" sz="1600" dirty="0">
                  <a:solidFill>
                    <a:srgbClr val="4472C4">
                      <a:lumMod val="75000"/>
                    </a:srgbClr>
                  </a:solidFill>
                  <a:latin typeface="Calibri" panose="020F0502020204030204"/>
                </a:rPr>
                <a:t>Précisions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: 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Ok pour SMUR (oxygène ++ au cas où) - Départ immédiat</a:t>
              </a:r>
              <a:endParaRPr lang="fr-FR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1BB6FB08-3226-D7DE-96D3-AD37D191474C}"/>
                </a:ext>
              </a:extLst>
            </p:cNvPr>
            <p:cNvSpPr txBox="1"/>
            <p:nvPr/>
          </p:nvSpPr>
          <p:spPr>
            <a:xfrm>
              <a:off x="1399165" y="2801385"/>
              <a:ext cx="601462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fr-FR" sz="1600" dirty="0">
                  <a:solidFill>
                    <a:srgbClr val="4472C4">
                      <a:lumMod val="75000"/>
                    </a:srgbClr>
                  </a:solidFill>
                  <a:latin typeface="Calibri" panose="020F0502020204030204"/>
                </a:rPr>
                <a:t>ID organisation propriétaire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: </a:t>
              </a:r>
              <a:r>
                <a:rPr kumimoji="0" lang="fr-FR" sz="16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fr.health.samuXXX</a:t>
              </a:r>
              <a:endParaRPr lang="fr-FR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01A54FA1-73AC-E308-A7FC-02D23CFACAC4}"/>
                </a:ext>
              </a:extLst>
            </p:cNvPr>
            <p:cNvSpPr txBox="1"/>
            <p:nvPr/>
          </p:nvSpPr>
          <p:spPr>
            <a:xfrm>
              <a:off x="1399165" y="3293828"/>
              <a:ext cx="601462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fr-FR" sz="1600" dirty="0">
                  <a:solidFill>
                    <a:srgbClr val="4472C4">
                      <a:lumMod val="75000"/>
                    </a:srgbClr>
                  </a:solidFill>
                  <a:latin typeface="Calibri" panose="020F0502020204030204"/>
                </a:rPr>
                <a:t>Type de vecteur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: 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SMUR.AR</a:t>
              </a:r>
              <a:endParaRPr lang="fr-FR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19FF182A-4B34-64AF-4E3B-0E799C81FC83}"/>
                </a:ext>
              </a:extLst>
            </p:cNvPr>
            <p:cNvSpPr txBox="1"/>
            <p:nvPr/>
          </p:nvSpPr>
          <p:spPr>
            <a:xfrm>
              <a:off x="1399165" y="3786271"/>
              <a:ext cx="601462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fr-FR" sz="1600" dirty="0">
                  <a:solidFill>
                    <a:srgbClr val="4472C4">
                      <a:lumMod val="75000"/>
                    </a:srgbClr>
                  </a:solidFill>
                  <a:latin typeface="Calibri" panose="020F0502020204030204"/>
                </a:rPr>
                <a:t>Nom de la ressource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: 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SMUR-Rea3</a:t>
              </a:r>
              <a:endParaRPr lang="fr-FR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C6189661-CBC1-9301-EB45-127C8B050416}"/>
                </a:ext>
              </a:extLst>
            </p:cNvPr>
            <p:cNvSpPr txBox="1"/>
            <p:nvPr/>
          </p:nvSpPr>
          <p:spPr>
            <a:xfrm>
              <a:off x="8127769" y="2314217"/>
              <a:ext cx="3710916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fr-FR" sz="1600" dirty="0">
                  <a:solidFill>
                    <a:srgbClr val="4472C4">
                      <a:lumMod val="75000"/>
                    </a:srgbClr>
                  </a:solidFill>
                  <a:latin typeface="Calibri" panose="020F0502020204030204"/>
                </a:rPr>
                <a:t>Statuts du vecteur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:</a:t>
              </a:r>
              <a:endPara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  <a:defRPr/>
              </a:pP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10:23 - DECISION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  <a:defRPr/>
              </a:pPr>
              <a:r>
                <a:rPr lang="fr-FR" sz="1600" dirty="0">
                  <a:solidFill>
                    <a:prstClr val="black"/>
                  </a:solidFill>
                  <a:latin typeface="Calibri" panose="020F0502020204030204"/>
                </a:rPr>
                <a:t>10:24 - DECLENCHE</a:t>
              </a: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E2DC4D62-6D7A-5402-5CB1-4392D9611FB3}"/>
                </a:ext>
              </a:extLst>
            </p:cNvPr>
            <p:cNvSpPr txBox="1"/>
            <p:nvPr/>
          </p:nvSpPr>
          <p:spPr>
            <a:xfrm>
              <a:off x="8127769" y="3786271"/>
              <a:ext cx="3710916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fr-FR" sz="1600" dirty="0">
                  <a:solidFill>
                    <a:srgbClr val="4472C4">
                      <a:lumMod val="75000"/>
                    </a:srgbClr>
                  </a:solidFill>
                  <a:latin typeface="Calibri" panose="020F0502020204030204"/>
                </a:rPr>
                <a:t>Equipe du vecteur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:</a:t>
              </a:r>
              <a:endPara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  <a:defRPr/>
              </a:pP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Type : MED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  <a:defRPr/>
              </a:pPr>
              <a:r>
                <a:rPr lang="fr-FR" sz="1600" dirty="0">
                  <a:solidFill>
                    <a:prstClr val="black"/>
                  </a:solidFill>
                  <a:latin typeface="Calibri" panose="020F0502020204030204"/>
                </a:rPr>
                <a:t>Nom : Equipe FEU 3</a:t>
              </a:r>
            </a:p>
          </p:txBody>
        </p:sp>
      </p:grpSp>
      <p:sp>
        <p:nvSpPr>
          <p:cNvPr id="16" name="Espace réservé du pied de page 4">
            <a:extLst>
              <a:ext uri="{FF2B5EF4-FFF2-40B4-BE49-F238E27FC236}">
                <a16:creationId xmlns:a16="http://schemas.microsoft.com/office/drawing/2014/main" id="{2D13D97E-B6F2-0AF5-B602-54E08E837D1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15-NexSIS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CEB860B-3D5D-83D3-E13B-E412AED66005}"/>
              </a:ext>
            </a:extLst>
          </p:cNvPr>
          <p:cNvSpPr txBox="1"/>
          <p:nvPr/>
        </p:nvSpPr>
        <p:spPr>
          <a:xfrm>
            <a:off x="7796885" y="359673"/>
            <a:ext cx="4203032" cy="3930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72000" tIns="18000" rIns="18000" bIns="36000" anchor="ctr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i="1" dirty="0" err="1"/>
              <a:t>caseId</a:t>
            </a:r>
            <a:r>
              <a:rPr lang="fr-FR" sz="1100" i="1" dirty="0"/>
              <a:t> : fr.fire.sisXXX.cga-XXX.SC-20240813-XXX-cga-AT517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i="1" dirty="0" err="1"/>
              <a:t>senderCaseId</a:t>
            </a:r>
            <a:r>
              <a:rPr lang="fr-FR" sz="1100" i="1" dirty="0"/>
              <a:t> : SC-20240813-XXX-cga-AT517</a:t>
            </a:r>
          </a:p>
        </p:txBody>
      </p:sp>
    </p:spTree>
    <p:extLst>
      <p:ext uri="{BB962C8B-B14F-4D97-AF65-F5344CB8AC3E}">
        <p14:creationId xmlns:p14="http://schemas.microsoft.com/office/powerpoint/2010/main" val="1671684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008A9E-4D92-BC08-A288-403281F8DD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0" name="think-cell data - do not delete" hidden="1">
            <a:extLst>
              <a:ext uri="{FF2B5EF4-FFF2-40B4-BE49-F238E27FC236}">
                <a16:creationId xmlns:a16="http://schemas.microsoft.com/office/drawing/2014/main" id="{BA987DB3-2024-C960-FE8C-267CA10EF86B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3734437094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606" imgH="608" progId="TCLayout.ActiveDocument.1">
                  <p:embed/>
                </p:oleObj>
              </mc:Choice>
              <mc:Fallback>
                <p:oleObj name="Diapositive think-cell" r:id="rId4" imgW="606" imgH="608" progId="TCLayout.ActiveDocument.1">
                  <p:embed/>
                  <p:pic>
                    <p:nvPicPr>
                      <p:cNvPr id="15360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594F3EC-5F23-D010-DFE3-0F749C7E5C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C9DDFC5C-418C-7DAD-7E3B-832B1736FB5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dirty="0">
                <a:solidFill>
                  <a:srgbClr val="155891"/>
                </a:solidFill>
                <a:latin typeface="Calibri" panose="020F0502020204030204"/>
                <a:ea typeface="+mn-ea"/>
                <a:cs typeface="+mn-cs"/>
              </a:rPr>
              <a:t>5.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1558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Raymonde LECCIA : RS-ER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316C569A-8483-EB76-DE0A-77940B147DE6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8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7367515-BCEC-0A36-0E5F-2DD2B50673AC}"/>
              </a:ext>
            </a:extLst>
          </p:cNvPr>
          <p:cNvSpPr txBox="1"/>
          <p:nvPr/>
        </p:nvSpPr>
        <p:spPr>
          <a:xfrm>
            <a:off x="7796885" y="359673"/>
            <a:ext cx="4203032" cy="3930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72000" tIns="18000" rIns="18000" bIns="36000" anchor="ctr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i="1" dirty="0" err="1"/>
              <a:t>caseId</a:t>
            </a:r>
            <a:r>
              <a:rPr lang="fr-FR" sz="1100" i="1" dirty="0"/>
              <a:t> : fr.fire.sisXXX.cga-XXX.SC-20240813-XXX-cga-AT517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i="1" dirty="0" err="1"/>
              <a:t>senderCaseId</a:t>
            </a:r>
            <a:r>
              <a:rPr lang="fr-FR" sz="1100" i="1" dirty="0"/>
              <a:t> : SC-20240813-XXX-cga-AT517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DF81FDA-5D14-7E34-0A95-11E4BDD28EB9}"/>
              </a:ext>
            </a:extLst>
          </p:cNvPr>
          <p:cNvSpPr/>
          <p:nvPr/>
        </p:nvSpPr>
        <p:spPr>
          <a:xfrm>
            <a:off x="353315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05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b="1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i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LRM</a:t>
            </a:r>
            <a:endParaRPr kumimoji="0" lang="fr-FR" sz="120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↓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i="1" dirty="0" err="1">
                <a:solidFill>
                  <a:srgbClr val="FF0000"/>
                </a:solidFill>
                <a:latin typeface="Calibri" panose="020F0502020204030204"/>
              </a:rPr>
              <a:t>NexSIS</a:t>
            </a:r>
            <a:endParaRPr kumimoji="0" lang="fr-FR" sz="120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7F4DDC0-623B-FC3D-E0E5-299B7847F5D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15-NexSIS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7EA3D173-2364-87C2-1817-7475A51F3B21}"/>
              </a:ext>
            </a:extLst>
          </p:cNvPr>
          <p:cNvGrpSpPr/>
          <p:nvPr/>
        </p:nvGrpSpPr>
        <p:grpSpPr>
          <a:xfrm>
            <a:off x="1399165" y="3277268"/>
            <a:ext cx="10439520" cy="830997"/>
            <a:chOff x="1399165" y="3293828"/>
            <a:chExt cx="10439520" cy="830997"/>
          </a:xfrm>
        </p:grpSpPr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058E5570-E76F-C347-9190-0B38A116E194}"/>
                </a:ext>
              </a:extLst>
            </p:cNvPr>
            <p:cNvSpPr txBox="1"/>
            <p:nvPr/>
          </p:nvSpPr>
          <p:spPr>
            <a:xfrm>
              <a:off x="1399165" y="3293828"/>
              <a:ext cx="601462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fr-FR" sz="1600" dirty="0">
                  <a:solidFill>
                    <a:srgbClr val="4472C4">
                      <a:lumMod val="75000"/>
                    </a:srgbClr>
                  </a:solidFill>
                  <a:latin typeface="Calibri" panose="020F0502020204030204"/>
                </a:rPr>
                <a:t>Type de vecteur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: 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SMUR.AR</a:t>
              </a:r>
              <a:endParaRPr lang="fr-FR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F457F076-1A83-A0C4-3FA7-4CE1EC95A028}"/>
                </a:ext>
              </a:extLst>
            </p:cNvPr>
            <p:cNvSpPr txBox="1"/>
            <p:nvPr/>
          </p:nvSpPr>
          <p:spPr>
            <a:xfrm>
              <a:off x="1399165" y="3786271"/>
              <a:ext cx="601462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fr-FR" sz="1600" dirty="0">
                  <a:solidFill>
                    <a:srgbClr val="4472C4">
                      <a:lumMod val="75000"/>
                    </a:srgbClr>
                  </a:solidFill>
                  <a:latin typeface="Calibri" panose="020F0502020204030204"/>
                </a:rPr>
                <a:t>Nom de la ressource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: 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SMUR-Rea3</a:t>
              </a:r>
              <a:endParaRPr lang="fr-FR" sz="1600" dirty="0">
                <a:solidFill>
                  <a:prstClr val="black"/>
                </a:solidFill>
                <a:latin typeface="Calibri" panose="020F0502020204030204"/>
              </a:endParaRPr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8B475EF5-04AE-1B8F-B6BB-74DA67977A3B}"/>
                </a:ext>
              </a:extLst>
            </p:cNvPr>
            <p:cNvSpPr txBox="1"/>
            <p:nvPr/>
          </p:nvSpPr>
          <p:spPr>
            <a:xfrm>
              <a:off x="8127769" y="3293828"/>
              <a:ext cx="3710916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fr-FR" sz="1600" dirty="0">
                  <a:solidFill>
                    <a:srgbClr val="4472C4">
                      <a:lumMod val="75000"/>
                    </a:srgbClr>
                  </a:solidFill>
                  <a:latin typeface="Calibri" panose="020F0502020204030204"/>
                </a:rPr>
                <a:t>Equipe du vecteur</a:t>
              </a: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4472C4">
                      <a:lumMod val="75000"/>
                    </a:srgbClr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 :</a:t>
              </a:r>
              <a:endPara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285750" indent="-285750" algn="just">
                <a:buFont typeface="Arial" panose="020B0604020202020204" pitchFamily="34" charset="0"/>
                <a:buChar char="•"/>
                <a:defRPr/>
              </a:pPr>
              <a:r>
                <a:rPr kumimoji="0" lang="fr-FR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Type : MED</a:t>
              </a:r>
            </a:p>
            <a:p>
              <a:pPr marL="285750" indent="-285750" algn="just">
                <a:buFont typeface="Arial" panose="020B0604020202020204" pitchFamily="34" charset="0"/>
                <a:buChar char="•"/>
                <a:defRPr/>
              </a:pPr>
              <a:r>
                <a:rPr lang="fr-FR" sz="1600" dirty="0">
                  <a:solidFill>
                    <a:prstClr val="black"/>
                  </a:solidFill>
                  <a:latin typeface="Calibri" panose="020F0502020204030204"/>
                </a:rPr>
                <a:t>Nom : Equipe FEU 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953420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95A048-8241-0C2A-CD38-9AC80BCA5F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0" name="think-cell data - do not delete" hidden="1">
            <a:extLst>
              <a:ext uri="{FF2B5EF4-FFF2-40B4-BE49-F238E27FC236}">
                <a16:creationId xmlns:a16="http://schemas.microsoft.com/office/drawing/2014/main" id="{B7D2F42C-8888-9963-E91F-1EFD66AA9514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36939863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4" imgW="606" imgH="608" progId="TCLayout.ActiveDocument.1">
                  <p:embed/>
                </p:oleObj>
              </mc:Choice>
              <mc:Fallback>
                <p:oleObj name="Diapositive think-cell" r:id="rId4" imgW="606" imgH="608" progId="TCLayout.ActiveDocument.1">
                  <p:embed/>
                  <p:pic>
                    <p:nvPicPr>
                      <p:cNvPr id="15360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594F3EC-5F23-D010-DFE3-0F749C7E5CC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0AB180A0-8F39-A6D0-FC13-A82ACC4EDE8E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dirty="0">
                <a:solidFill>
                  <a:srgbClr val="155891"/>
                </a:solidFill>
                <a:latin typeface="Calibri" panose="020F0502020204030204"/>
                <a:ea typeface="+mn-ea"/>
                <a:cs typeface="+mn-cs"/>
              </a:rPr>
              <a:t>6.</a:t>
            </a:r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1558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Raymonde LECCIA : RS-EDA-MAJ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1912FBD0-8B65-4DD9-20F7-05278B051E59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9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087316F8-0ED8-4A7E-1545-9F68480EA6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15-NexSIS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6CC02DA-A973-9F33-C363-BC309BDCC25D}"/>
              </a:ext>
            </a:extLst>
          </p:cNvPr>
          <p:cNvSpPr/>
          <p:nvPr/>
        </p:nvSpPr>
        <p:spPr>
          <a:xfrm>
            <a:off x="353315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6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b="1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i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LRM</a:t>
            </a:r>
            <a:endParaRPr kumimoji="0" lang="fr-FR" sz="120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↓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i="1" dirty="0" err="1">
                <a:solidFill>
                  <a:srgbClr val="FF0000"/>
                </a:solidFill>
                <a:latin typeface="Calibri" panose="020F0502020204030204"/>
              </a:rPr>
              <a:t>NexSIS</a:t>
            </a:r>
            <a:endParaRPr kumimoji="0" lang="fr-FR" sz="120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EB1984D-7C4F-0519-C28E-ABEC3B663E88}"/>
              </a:ext>
            </a:extLst>
          </p:cNvPr>
          <p:cNvSpPr/>
          <p:nvPr/>
        </p:nvSpPr>
        <p:spPr>
          <a:xfrm>
            <a:off x="6449314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07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b="1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i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LRM</a:t>
            </a:r>
            <a:endParaRPr kumimoji="0" lang="fr-FR" sz="1200" i="1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i="1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↓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i="1" dirty="0" err="1">
                <a:solidFill>
                  <a:srgbClr val="FF0000"/>
                </a:solidFill>
                <a:latin typeface="Calibri" panose="020F0502020204030204"/>
              </a:rPr>
              <a:t>NexSIS</a:t>
            </a:r>
            <a:endParaRPr kumimoji="0" lang="fr-FR" sz="120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2911B7B-7738-B314-84A6-623D0C14E3B3}"/>
              </a:ext>
            </a:extLst>
          </p:cNvPr>
          <p:cNvSpPr txBox="1"/>
          <p:nvPr/>
        </p:nvSpPr>
        <p:spPr>
          <a:xfrm>
            <a:off x="7495164" y="4582042"/>
            <a:ext cx="36095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Précisions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 de l’intervention et retour du SMUR en base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5C7E9D7-8BB2-FA22-9673-CD88A69FD310}"/>
              </a:ext>
            </a:extLst>
          </p:cNvPr>
          <p:cNvSpPr txBox="1"/>
          <p:nvPr/>
        </p:nvSpPr>
        <p:spPr>
          <a:xfrm>
            <a:off x="7495164" y="3301823"/>
            <a:ext cx="360956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Qualification :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Etat du dossier :  CLOTURE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Priorité : P0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Niveau de soin : R1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2437956D-D5CF-2CE8-2D10-5B1C524F260F}"/>
              </a:ext>
            </a:extLst>
          </p:cNvPr>
          <p:cNvSpPr txBox="1"/>
          <p:nvPr/>
        </p:nvSpPr>
        <p:spPr>
          <a:xfrm>
            <a:off x="7796885" y="359673"/>
            <a:ext cx="4203032" cy="39308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lIns="72000" tIns="18000" rIns="18000" bIns="36000" anchor="ctr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i="1" dirty="0" err="1"/>
              <a:t>caseId</a:t>
            </a:r>
            <a:r>
              <a:rPr lang="fr-FR" sz="1100" i="1" dirty="0"/>
              <a:t> : fr.fire.sisXXX.cga-XXX.SC-20240813-XXX-cga-AT517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100" i="1" dirty="0" err="1"/>
              <a:t>senderCaseId</a:t>
            </a:r>
            <a:r>
              <a:rPr lang="fr-FR" sz="1100" i="1" dirty="0"/>
              <a:t> : SC-20240813-XXX-cga-AT517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431CE62-81CD-E5A4-1D57-E2CFE2DF5A2F}"/>
              </a:ext>
            </a:extLst>
          </p:cNvPr>
          <p:cNvSpPr txBox="1"/>
          <p:nvPr/>
        </p:nvSpPr>
        <p:spPr>
          <a:xfrm>
            <a:off x="1399165" y="4582042"/>
            <a:ext cx="360956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Précisions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Patiente réanimée et accompagnée aux urgences du CHU XXX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16593ECC-66C5-ADE3-4BCA-C363E71A9500}"/>
              </a:ext>
            </a:extLst>
          </p:cNvPr>
          <p:cNvSpPr txBox="1"/>
          <p:nvPr/>
        </p:nvSpPr>
        <p:spPr>
          <a:xfrm>
            <a:off x="1399165" y="3301823"/>
            <a:ext cx="360956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Qualification :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Etat du dossier :  ACTIF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Priorité : P0</a:t>
            </a:r>
          </a:p>
          <a:p>
            <a:pPr marL="285750" indent="-285750" algn="just">
              <a:buFont typeface="Arial" panose="020B0604020202020204" pitchFamily="34" charset="0"/>
              <a:buChar char="•"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Niveau de soin : R1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7950CE30-9A9C-4EA3-DC39-A457294C7B2E}"/>
              </a:ext>
            </a:extLst>
          </p:cNvPr>
          <p:cNvSpPr txBox="1"/>
          <p:nvPr/>
        </p:nvSpPr>
        <p:spPr>
          <a:xfrm>
            <a:off x="1399165" y="2218715"/>
            <a:ext cx="360956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Filière :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AMU</a:t>
            </a:r>
            <a:endParaRPr lang="fr-FR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CFBE7B7-E13D-508B-0576-DB9A7D39A6A8}"/>
              </a:ext>
            </a:extLst>
          </p:cNvPr>
          <p:cNvSpPr txBox="1"/>
          <p:nvPr/>
        </p:nvSpPr>
        <p:spPr>
          <a:xfrm>
            <a:off x="1399165" y="2760269"/>
            <a:ext cx="360956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CRRA Traitant :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fr.health.samuXXX</a:t>
            </a:r>
            <a:endParaRPr lang="fr-FR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B23BF87C-9CDB-368F-90B4-2C16667AD87B}"/>
              </a:ext>
            </a:extLst>
          </p:cNvPr>
          <p:cNvSpPr txBox="1"/>
          <p:nvPr/>
        </p:nvSpPr>
        <p:spPr>
          <a:xfrm>
            <a:off x="7495164" y="2218715"/>
            <a:ext cx="360956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Filière :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AMU</a:t>
            </a:r>
            <a:endParaRPr lang="fr-FR" sz="16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10461EEC-13B0-E165-48BF-1D76BE56DA28}"/>
              </a:ext>
            </a:extLst>
          </p:cNvPr>
          <p:cNvSpPr txBox="1"/>
          <p:nvPr/>
        </p:nvSpPr>
        <p:spPr>
          <a:xfrm>
            <a:off x="7495164" y="2760269"/>
            <a:ext cx="360956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CRRA Traitant :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fr.health.samuXXX</a:t>
            </a:r>
            <a:endParaRPr lang="fr-FR" sz="16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2487208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1_ANS_THEME STANDARD_V1.0">
  <a:themeElements>
    <a:clrScheme name="ASIP_COULEURS STANDARD_V1.0">
      <a:dk1>
        <a:sysClr val="windowText" lastClr="000000"/>
      </a:dk1>
      <a:lt1>
        <a:sysClr val="window" lastClr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ASIP_PO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NS_MOD_STANDARD_POWERPOINT_V2.0.potx" id="{D8FDDE08-2B4F-4D3E-AD7C-29C45F95A15B}" vid="{56EDC3C5-EF44-4DCF-B904-FD91458B2BB2}"/>
    </a:ext>
  </a:extLst>
</a:theme>
</file>

<file path=ppt/theme/theme2.xml><?xml version="1.0" encoding="utf-8"?>
<a:theme xmlns:a="http://schemas.openxmlformats.org/drawingml/2006/main" name="2_ANS_THEME STANDARD_V1.0">
  <a:themeElements>
    <a:clrScheme name="ASIP_COULEURS STANDARD_V1.0">
      <a:dk1>
        <a:sysClr val="windowText" lastClr="000000"/>
      </a:dk1>
      <a:lt1>
        <a:sysClr val="window" lastClr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ASIP_PO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NS_MOD_STANDARD_POWERPOINT_V2.0.potx" id="{D8FDDE08-2B4F-4D3E-AD7C-29C45F95A15B}" vid="{56EDC3C5-EF44-4DCF-B904-FD91458B2BB2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ASIP_COULEURS STANDARD_V1.0">
    <a:dk1>
      <a:sysClr val="windowText" lastClr="000000"/>
    </a:dk1>
    <a:lt1>
      <a:sysClr val="window" lastClr="FFFFFF"/>
    </a:lt1>
    <a:dk2>
      <a:srgbClr val="006AB2"/>
    </a:dk2>
    <a:lt2>
      <a:srgbClr val="C7C0BA"/>
    </a:lt2>
    <a:accent1>
      <a:srgbClr val="00A1E0"/>
    </a:accent1>
    <a:accent2>
      <a:srgbClr val="95C23D"/>
    </a:accent2>
    <a:accent3>
      <a:srgbClr val="F7D700"/>
    </a:accent3>
    <a:accent4>
      <a:srgbClr val="FF9900"/>
    </a:accent4>
    <a:accent5>
      <a:srgbClr val="E94190"/>
    </a:accent5>
    <a:accent6>
      <a:srgbClr val="B51621"/>
    </a:accent6>
    <a:hlink>
      <a:srgbClr val="00A1E0"/>
    </a:hlink>
    <a:folHlink>
      <a:srgbClr val="E2001A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 - Suivi de projet" ma:contentTypeID="0x010100333226B5D6902549BFE4A72F45A4400B0100E98F8C089710A74CA077FC6D601326A8" ma:contentTypeVersion="53" ma:contentTypeDescription="Type de contenu - Documentation de suivi de projet" ma:contentTypeScope="" ma:versionID="600a335fd167462401d87ef457d3b003">
  <xsd:schema xmlns:xsd="http://www.w3.org/2001/XMLSchema" xmlns:xs="http://www.w3.org/2001/XMLSchema" xmlns:p="http://schemas.microsoft.com/office/2006/metadata/properties" xmlns:ns1="http://schemas.microsoft.com/sharepoint/v3" xmlns:ns2="f6ca01e7-bd19-41f1-999c-e032ef5104c3" xmlns:ns3="1720d4e8-2b1e-4bd1-aad5-1b4debf9b56d" targetNamespace="http://schemas.microsoft.com/office/2006/metadata/properties" ma:root="true" ma:fieldsID="ded3e4a82f203abf49fb761d03e7c607" ns1:_="" ns2:_="" ns3:_="">
    <xsd:import namespace="http://schemas.microsoft.com/sharepoint/v3"/>
    <xsd:import namespace="f6ca01e7-bd19-41f1-999c-e032ef5104c3"/>
    <xsd:import namespace="1720d4e8-2b1e-4bd1-aad5-1b4debf9b56d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m312bc62cb0243b6a873cbbf4dace6b2" minOccurs="0"/>
                <xsd:element ref="ns2:p671c8df16a44846939d278d4958f62c" minOccurs="0"/>
                <xsd:element ref="ns2:b084a4cb34a444d7969136255594d2f3" minOccurs="0"/>
                <xsd:element ref="ns2:m9a76db3058146ae844db6599c9d7036" minOccurs="0"/>
                <xsd:element ref="ns2:CreateurAlfresco" minOccurs="0"/>
                <xsd:element ref="ns2:ModificateurAlfresco" minOccurs="0"/>
                <xsd:element ref="ns2:f8b6baa267c0456bbf6a8d18c49a130b" minOccurs="0"/>
                <xsd:element ref="ns2:l0a6b4600f484920bbceae0813174244" minOccurs="0"/>
                <xsd:element ref="ns2:b2804ef99be44b9e8166e80a6c2eb9f1" minOccurs="0"/>
                <xsd:element ref="ns2:eef0f6fc4ed046399a9d01fd3a7d6a6a" minOccurs="0"/>
                <xsd:element ref="ns2:Durée_x0020_d_x0027_Utilité_x0020_Administrative_x0020__x0028_DUA_x0029_" minOccurs="0"/>
                <xsd:element ref="ns2:Référence_x0020_Bon_x0020_de_x0020_Commande" minOccurs="0"/>
                <xsd:element ref="ns1:_ExtendedDescription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2:SharedWithUsers" minOccurs="0"/>
                <xsd:element ref="ns2:SharedWithDetails" minOccurs="0"/>
                <xsd:element ref="ns2:Référence_x0020_Documentaire" minOccurs="0"/>
                <xsd:element ref="ns2:Chantier" minOccurs="0"/>
                <xsd:element ref="ns2:mc4aa6e782e045f6bb87dab01c971b56" minOccurs="0"/>
                <xsd:element ref="ns2:g30fb2d8061a4d40b63138f91c1a832e" minOccurs="0"/>
                <xsd:element ref="ns3:lcf76f155ced4ddcb4097134ff3c332f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2:Ticket_x0020_Changement" minOccurs="0"/>
                <xsd:element ref="ns2:Environnement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ExtendedDescription" ma:index="30" nillable="true" ma:displayName="Description" ma:internalName="_ExtendedDescription">
      <xsd:simpleType>
        <xsd:restriction base="dms:Note">
          <xsd:maxLength value="255"/>
        </xsd:restriction>
      </xsd:simpleType>
    </xsd:element>
    <xsd:element name="_ip_UnifiedCompliancePolicyProperties" ma:index="49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50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ca01e7-bd19-41f1-999c-e032ef5104c3" elementFormDefault="qualified">
    <xsd:import namespace="http://schemas.microsoft.com/office/2006/documentManagement/types"/>
    <xsd:import namespace="http://schemas.microsoft.com/office/infopath/2007/PartnerControls"/>
    <xsd:element name="TaxCatchAll" ma:index="5" nillable="true" ma:displayName="Taxonomy Catch All Column" ma:hidden="true" ma:list="{61f3ec5f-5a67-40e0-b5e0-e23b6b588f8b}" ma:internalName="TaxCatchAll" ma:showField="CatchAllData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6" nillable="true" ma:displayName="Taxonomy Catch All Column1" ma:hidden="true" ma:list="{61f3ec5f-5a67-40e0-b5e0-e23b6b588f8b}" ma:internalName="TaxCatchAllLabel" ma:readOnly="true" ma:showField="CatchAllDataLabel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312bc62cb0243b6a873cbbf4dace6b2" ma:index="8" nillable="true" ma:taxonomy="true" ma:internalName="m312bc62cb0243b6a873cbbf4dace6b2" ma:taxonomyFieldName="Projet" ma:displayName="Projet" ma:readOnly="false" ma:fieldId="{6312bc62-cb02-43b6-a873-cbbf4dace6b2}" ma:sspId="c4480557-28ee-4200-b705-f4b4ceb9c11a" ma:termSetId="207e172a-6847-42a8-b45e-d0bbb1e2340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671c8df16a44846939d278d4958f62c" ma:index="12" nillable="true" ma:taxonomy="true" ma:internalName="p671c8df16a44846939d278d4958f62c" ma:taxonomyFieldName="Direction_x0020__x002F__x0020_Service" ma:displayName="Direction / Service" ma:readOnly="false" ma:fieldId="{9671c8df-16a4-4846-939d-278d4958f62c}" ma:taxonomyMulti="true" ma:sspId="c4480557-28ee-4200-b705-f4b4ceb9c11a" ma:termSetId="06452e41-1966-4633-9fe1-38f9847c7dc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084a4cb34a444d7969136255594d2f3" ma:index="14" nillable="true" ma:taxonomy="true" ma:internalName="b084a4cb34a444d7969136255594d2f3" ma:taxonomyFieldName="Type_x0020_de_x0020_document_x0020_ANS" ma:displayName="Type de document ANS" ma:indexed="true" ma:default="" ma:fieldId="{b084a4cb-34a4-44d7-9691-36255594d2f3}" ma:sspId="c4480557-28ee-4200-b705-f4b4ceb9c11a" ma:termSetId="1275da89-553e-403a-abbb-5d47ef28975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9a76db3058146ae844db6599c9d7036" ma:index="16" nillable="true" ma:taxonomy="true" ma:internalName="m9a76db3058146ae844db6599c9d7036" ma:taxonomyFieldName="Classification" ma:displayName="Classification" ma:readOnly="false" ma:fieldId="{69a76db3-0581-46ae-844d-b6599c9d7036}" ma:sspId="c4480557-28ee-4200-b705-f4b4ceb9c11a" ma:termSetId="8feb0b63-8672-4f69-8e69-5df4ee99faf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reateurAlfresco" ma:index="18" nillable="true" ma:displayName="CreateurAlfresco" ma:default="" ma:internalName="CreateurAlfresco">
      <xsd:simpleType>
        <xsd:restriction base="dms:Text">
          <xsd:maxLength value="255"/>
        </xsd:restriction>
      </xsd:simpleType>
    </xsd:element>
    <xsd:element name="ModificateurAlfresco" ma:index="19" nillable="true" ma:displayName="ModificateurAlfresco" ma:default="" ma:internalName="ModificateurAlfresco">
      <xsd:simpleType>
        <xsd:restriction base="dms:Text">
          <xsd:maxLength value="255"/>
        </xsd:restriction>
      </xsd:simpleType>
    </xsd:element>
    <xsd:element name="f8b6baa267c0456bbf6a8d18c49a130b" ma:index="20" nillable="true" ma:taxonomy="true" ma:internalName="f8b6baa267c0456bbf6a8d18c49a130b" ma:taxonomyFieldName="Cat_x00e9_gorie_x0020_Documentaire" ma:displayName="Catégorie Documentaire" ma:readOnly="false" ma:fieldId="{f8b6baa2-67c0-456b-bf6a-8d18c49a130b}" ma:sspId="c4480557-28ee-4200-b705-f4b4ceb9c11a" ma:termSetId="5548a444-67a9-4fed-ab61-d9aae03cf8e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0a6b4600f484920bbceae0813174244" ma:index="22" nillable="true" ma:taxonomy="true" ma:internalName="l0a6b4600f484920bbceae0813174244" ma:taxonomyFieldName="Prestataire_x0028_s_x0029_" ma:displayName="Prestataire(s)" ma:fieldId="{50a6b460-0f48-4920-bbce-ae0813174244}" ma:taxonomyMulti="true" ma:sspId="c4480557-28ee-4200-b705-f4b4ceb9c11a" ma:termSetId="46ab08c7-aeb3-4684-9e81-fb4503d52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2804ef99be44b9e8166e80a6c2eb9f1" ma:index="24" nillable="true" ma:taxonomy="true" ma:internalName="b2804ef99be44b9e8166e80a6c2eb9f1" ma:taxonomyFieldName="Statut_x0020_du_x0020_document" ma:displayName="Statut du document" ma:default="" ma:fieldId="{b2804ef9-9be4-4b9e-8166-e80a6c2eb9f1}" ma:sspId="c4480557-28ee-4200-b705-f4b4ceb9c11a" ma:termSetId="57d84b5c-8637-4a53-9541-e98f138eeb7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ef0f6fc4ed046399a9d01fd3a7d6a6a" ma:index="26" nillable="true" ma:taxonomy="true" ma:internalName="eef0f6fc4ed046399a9d01fd3a7d6a6a" ma:taxonomyFieldName="Sort_x0020_Final_x0020__x0028_Archivage_x0029_1" ma:displayName="Sort Final (Archivage)" ma:indexed="true" ma:fieldId="{eef0f6fc-4ed0-4639-9a9d-01fd3a7d6a6a}" ma:sspId="c4480557-28ee-4200-b705-f4b4ceb9c11a" ma:termSetId="894a0867-9216-43ab-99c5-e7b2cbb034e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urée_x0020_d_x0027_Utilité_x0020_Administrative_x0020__x0028_DUA_x0029_" ma:index="28" nillable="true" ma:displayName="Durée d'Utilité Administrative (DUA)" ma:internalName="Dur_x00e9_e_x0020_d_x0027_Utilit_x00e9__x0020_Administrative_x0020__x0028_DUA_x0029_" ma:percentage="FALSE">
      <xsd:simpleType>
        <xsd:restriction base="dms:Number"/>
      </xsd:simpleType>
    </xsd:element>
    <xsd:element name="Référence_x0020_Bon_x0020_de_x0020_Commande" ma:index="29" nillable="true" ma:displayName="Référence Bon de Commande" ma:indexed="true" ma:internalName="R_x00e9_f_x00e9_rence_x0020_Bon_x0020_de_x0020_Commande">
      <xsd:simpleType>
        <xsd:restriction base="dms:Text">
          <xsd:maxLength value="255"/>
        </xsd:restriction>
      </xsd:simpleType>
    </xsd:element>
    <xsd:element name="SharedWithUsers" ma:index="3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Référence_x0020_Documentaire" ma:index="37" nillable="true" ma:displayName="Référence Documentaire" ma:default="" ma:internalName="R_x00e9_f_x00e9_rence_x0020_Documentaire">
      <xsd:simpleType>
        <xsd:restriction base="dms:Text">
          <xsd:maxLength value="255"/>
        </xsd:restriction>
      </xsd:simpleType>
    </xsd:element>
    <xsd:element name="Chantier" ma:index="38" nillable="true" ma:displayName="Chantier" ma:default="" ma:internalName="Chantier">
      <xsd:simpleType>
        <xsd:restriction base="dms:Text">
          <xsd:maxLength value="255"/>
        </xsd:restriction>
      </xsd:simpleType>
    </xsd:element>
    <xsd:element name="mc4aa6e782e045f6bb87dab01c971b56" ma:index="39" nillable="true" ma:taxonomy="true" ma:internalName="mc4aa6e782e045f6bb87dab01c971b56" ma:taxonomyFieldName="Version_x0020_Applicative0" ma:displayName="Version Applicative" ma:default="" ma:fieldId="{6c4aa6e7-82e0-45f6-bb87-dab01c971b56}" ma:taxonomyMulti="true" ma:sspId="c4480557-28ee-4200-b705-f4b4ceb9c11a" ma:termSetId="3d1661bf-2cce-4a88-b69a-0a25d82a555a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g30fb2d8061a4d40b63138f91c1a832e" ma:index="41" nillable="true" ma:taxonomy="true" ma:internalName="g30fb2d8061a4d40b63138f91c1a832e" ma:taxonomyFieldName="March_x00e9_" ma:displayName="Marché" ma:readOnly="false" ma:fieldId="{030fb2d8-061a-4d40-b631-38f91c1a832e}" ma:sspId="c4480557-28ee-4200-b705-f4b4ceb9c11a" ma:termSetId="e41f313d-41ce-4da8-b34e-2b84036422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icket_x0020_Changement" ma:index="51" nillable="true" ma:displayName="Ticket Changement" ma:default="" ma:internalName="Ticket_x0020_Changement">
      <xsd:simpleType>
        <xsd:restriction base="dms:Text">
          <xsd:maxLength value="255"/>
        </xsd:restriction>
      </xsd:simpleType>
    </xsd:element>
    <xsd:element name="Environnement" ma:index="52" nillable="true" ma:displayName="Environnement" ma:default="" ma:internalName="Environnement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20d4e8-2b1e-4bd1-aad5-1b4debf9b5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3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3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3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3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44" nillable="true" ma:taxonomy="true" ma:internalName="lcf76f155ced4ddcb4097134ff3c332f" ma:taxonomyFieldName="MediaServiceImageTags" ma:displayName="Balises d’image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4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4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4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5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5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5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odificateurAlfresco xmlns="f6ca01e7-bd19-41f1-999c-e032ef5104c3" xsi:nil="true"/>
    <_ip_UnifiedCompliancePolicyUIAction xmlns="http://schemas.microsoft.com/sharepoint/v3" xsi:nil="true"/>
    <f8b6baa267c0456bbf6a8d18c49a130b xmlns="f6ca01e7-bd19-41f1-999c-e032ef5104c3">
      <Terms xmlns="http://schemas.microsoft.com/office/infopath/2007/PartnerControls"/>
    </f8b6baa267c0456bbf6a8d18c49a130b>
    <eef0f6fc4ed046399a9d01fd3a7d6a6a xmlns="f6ca01e7-bd19-41f1-999c-e032ef5104c3">
      <Terms xmlns="http://schemas.microsoft.com/office/infopath/2007/PartnerControls"/>
    </eef0f6fc4ed046399a9d01fd3a7d6a6a>
    <Référence_x0020_Bon_x0020_de_x0020_Commande xmlns="f6ca01e7-bd19-41f1-999c-e032ef5104c3" xsi:nil="true"/>
    <Référence_x0020_Documentaire xmlns="f6ca01e7-bd19-41f1-999c-e032ef5104c3" xsi:nil="true"/>
    <Chantier xmlns="f6ca01e7-bd19-41f1-999c-e032ef5104c3" xsi:nil="true"/>
    <p671c8df16a44846939d278d4958f62c xmlns="f6ca01e7-bd19-41f1-999c-e032ef5104c3">
      <Terms xmlns="http://schemas.microsoft.com/office/infopath/2007/PartnerControls"/>
    </p671c8df16a44846939d278d4958f62c>
    <Durée_x0020_d_x0027_Utilité_x0020_Administrative_x0020__x0028_DUA_x0029_ xmlns="f6ca01e7-bd19-41f1-999c-e032ef5104c3" xsi:nil="true"/>
    <Environnement xmlns="f6ca01e7-bd19-41f1-999c-e032ef5104c3" xsi:nil="true"/>
    <b2804ef99be44b9e8166e80a6c2eb9f1 xmlns="f6ca01e7-bd19-41f1-999c-e032ef5104c3">
      <Terms xmlns="http://schemas.microsoft.com/office/infopath/2007/PartnerControls"/>
    </b2804ef99be44b9e8166e80a6c2eb9f1>
    <_ExtendedDescription xmlns="http://schemas.microsoft.com/sharepoint/v3" xsi:nil="true"/>
    <mc4aa6e782e045f6bb87dab01c971b56 xmlns="f6ca01e7-bd19-41f1-999c-e032ef5104c3">
      <Terms xmlns="http://schemas.microsoft.com/office/infopath/2007/PartnerControls"/>
    </mc4aa6e782e045f6bb87dab01c971b56>
    <_ip_UnifiedCompliancePolicyProperties xmlns="http://schemas.microsoft.com/sharepoint/v3" xsi:nil="true"/>
    <m312bc62cb0243b6a873cbbf4dace6b2 xmlns="f6ca01e7-bd19-41f1-999c-e032ef5104c3">
      <Terms xmlns="http://schemas.microsoft.com/office/infopath/2007/PartnerControls"/>
    </m312bc62cb0243b6a873cbbf4dace6b2>
    <b084a4cb34a444d7969136255594d2f3 xmlns="f6ca01e7-bd19-41f1-999c-e032ef5104c3">
      <Terms xmlns="http://schemas.microsoft.com/office/infopath/2007/PartnerControls"/>
    </b084a4cb34a444d7969136255594d2f3>
    <CreateurAlfresco xmlns="f6ca01e7-bd19-41f1-999c-e032ef5104c3" xsi:nil="true"/>
    <g30fb2d8061a4d40b63138f91c1a832e xmlns="f6ca01e7-bd19-41f1-999c-e032ef5104c3">
      <Terms xmlns="http://schemas.microsoft.com/office/infopath/2007/PartnerControls"/>
    </g30fb2d8061a4d40b63138f91c1a832e>
    <lcf76f155ced4ddcb4097134ff3c332f xmlns="1720d4e8-2b1e-4bd1-aad5-1b4debf9b56d">
      <Terms xmlns="http://schemas.microsoft.com/office/infopath/2007/PartnerControls"/>
    </lcf76f155ced4ddcb4097134ff3c332f>
    <m9a76db3058146ae844db6599c9d7036 xmlns="f6ca01e7-bd19-41f1-999c-e032ef5104c3">
      <Terms xmlns="http://schemas.microsoft.com/office/infopath/2007/PartnerControls"/>
    </m9a76db3058146ae844db6599c9d7036>
    <Ticket_x0020_Changement xmlns="f6ca01e7-bd19-41f1-999c-e032ef5104c3" xsi:nil="true"/>
    <TaxCatchAll xmlns="f6ca01e7-bd19-41f1-999c-e032ef5104c3" xsi:nil="true"/>
    <l0a6b4600f484920bbceae0813174244 xmlns="f6ca01e7-bd19-41f1-999c-e032ef5104c3">
      <Terms xmlns="http://schemas.microsoft.com/office/infopath/2007/PartnerControls"/>
    </l0a6b4600f484920bbceae0813174244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C3066B1-EEDE-47EF-81D6-C38F0693126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6ca01e7-bd19-41f1-999c-e032ef5104c3"/>
    <ds:schemaRef ds:uri="1720d4e8-2b1e-4bd1-aad5-1b4debf9b5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1844852-ED21-40E4-9AA6-19BF7232662B}">
  <ds:schemaRefs>
    <ds:schemaRef ds:uri="http://schemas.openxmlformats.org/package/2006/metadata/core-properties"/>
    <ds:schemaRef ds:uri="http://schemas.microsoft.com/sharepoint/v3"/>
    <ds:schemaRef ds:uri="1720d4e8-2b1e-4bd1-aad5-1b4debf9b56d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f6ca01e7-bd19-41f1-999c-e032ef5104c3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51601C1-BD31-4189-A9AB-E8ABD53321D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9145</TotalTime>
  <Words>714</Words>
  <Application>Microsoft Office PowerPoint</Application>
  <PresentationFormat>Grand écran</PresentationFormat>
  <Paragraphs>145</Paragraphs>
  <Slides>9</Slides>
  <Notes>6</Notes>
  <HiddenSlides>0</HiddenSlides>
  <MMClips>0</MMClips>
  <ScaleCrop>false</ScaleCrop>
  <HeadingPairs>
    <vt:vector size="8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9" baseType="lpstr">
      <vt:lpstr>Aptos</vt:lpstr>
      <vt:lpstr>Arial</vt:lpstr>
      <vt:lpstr>Calibri</vt:lpstr>
      <vt:lpstr>Söhne</vt:lpstr>
      <vt:lpstr>Webdings</vt:lpstr>
      <vt:lpstr>Wingdings</vt:lpstr>
      <vt:lpstr>Wingdings 3</vt:lpstr>
      <vt:lpstr>1_ANS_THEME STANDARD_V1.0</vt:lpstr>
      <vt:lpstr>2_ANS_THEME STANDARD_V1.0</vt:lpstr>
      <vt:lpstr>Diapositive think-cell</vt:lpstr>
      <vt:lpstr>Hub Santé </vt:lpstr>
      <vt:lpstr>Cas de test : Raymonde Leccia</vt:lpstr>
      <vt:lpstr>Raymonde LECCIA - Périmètre fonctionnel du cas de test</vt:lpstr>
      <vt:lpstr>1. Raymonde LECCIA : RC-EDA</vt:lpstr>
      <vt:lpstr>2. Raymonde LECCIA : RS-DR</vt:lpstr>
      <vt:lpstr>3. Raymonde LECCIA : RS-RR</vt:lpstr>
      <vt:lpstr>4. Raymonde LECCIA : RS-RI</vt:lpstr>
      <vt:lpstr>5. Raymonde LECCIA : RS-ER</vt:lpstr>
      <vt:lpstr>6. Raymonde LECCIA : RS-EDA-MAJ</vt:lpstr>
    </vt:vector>
  </TitlesOfParts>
  <Company>PricewaterhouseCoopers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Hub Santé</dc:title>
  <dc:creator>Daphné Leccia (FR)</dc:creator>
  <cp:lastModifiedBy>Grégoire Leblanc (FR)</cp:lastModifiedBy>
  <cp:revision>4</cp:revision>
  <dcterms:created xsi:type="dcterms:W3CDTF">2024-08-01T12:56:48Z</dcterms:created>
  <dcterms:modified xsi:type="dcterms:W3CDTF">2025-04-08T23:40:09Z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0x010100333226B5D6902549BFE4A72F45A4400B0100E98F8C089710A74CA077FC6D601326A8</vt:lpwstr>
  </property>
  <property fmtid="{D5CDD505-2E9C-101B-9397-08002B2CF9AE}" pid="3" name="Marché">
    <vt:lpwstr/>
  </property>
  <property fmtid="{D5CDD505-2E9C-101B-9397-08002B2CF9AE}" pid="4" name="Projet">
    <vt:lpwstr/>
  </property>
  <property fmtid="{D5CDD505-2E9C-101B-9397-08002B2CF9AE}" pid="5" name="Type de document ANS">
    <vt:lpwstr/>
  </property>
  <property fmtid="{D5CDD505-2E9C-101B-9397-08002B2CF9AE}" pid="6" name="MediaServiceImageTags">
    <vt:lpwstr/>
  </property>
  <property fmtid="{D5CDD505-2E9C-101B-9397-08002B2CF9AE}" pid="7" name="Direction / Service">
    <vt:lpwstr/>
  </property>
  <property fmtid="{D5CDD505-2E9C-101B-9397-08002B2CF9AE}" pid="8" name="Statut du document">
    <vt:lpwstr/>
  </property>
  <property fmtid="{D5CDD505-2E9C-101B-9397-08002B2CF9AE}" pid="9" name="Classification">
    <vt:lpwstr/>
  </property>
  <property fmtid="{D5CDD505-2E9C-101B-9397-08002B2CF9AE}" pid="10" name="Version Applicative0">
    <vt:lpwstr/>
  </property>
  <property fmtid="{D5CDD505-2E9C-101B-9397-08002B2CF9AE}" pid="11" name="Catégorie Documentaire">
    <vt:lpwstr/>
  </property>
  <property fmtid="{D5CDD505-2E9C-101B-9397-08002B2CF9AE}" pid="12" name="Sort Final (Archivage)1">
    <vt:lpwstr/>
  </property>
  <property fmtid="{D5CDD505-2E9C-101B-9397-08002B2CF9AE}" pid="13" name="Prestataire(s)">
    <vt:lpwstr/>
  </property>
  <property fmtid="{D5CDD505-2E9C-101B-9397-08002B2CF9AE}" pid="14" name="Statut_x0020_du_x0020_document">
    <vt:lpwstr/>
  </property>
  <property fmtid="{D5CDD505-2E9C-101B-9397-08002B2CF9AE}" pid="15" name="Cat_x00e9_gorie_x0020_Documentaire">
    <vt:lpwstr/>
  </property>
  <property fmtid="{D5CDD505-2E9C-101B-9397-08002B2CF9AE}" pid="16" name="March_x00e9_">
    <vt:lpwstr/>
  </property>
  <property fmtid="{D5CDD505-2E9C-101B-9397-08002B2CF9AE}" pid="17" name="Direction_x0020__x002F__x0020_Service">
    <vt:lpwstr/>
  </property>
  <property fmtid="{D5CDD505-2E9C-101B-9397-08002B2CF9AE}" pid="18" name="Type_x0020_de_x0020_document_x0020_ANS">
    <vt:lpwstr/>
  </property>
  <property fmtid="{D5CDD505-2E9C-101B-9397-08002B2CF9AE}" pid="19" name="Sort_x0020_Final_x0020__x0028_Archivage_x0029_1">
    <vt:lpwstr/>
  </property>
  <property fmtid="{D5CDD505-2E9C-101B-9397-08002B2CF9AE}" pid="20" name="Prestataire_x0028_s_x0029_">
    <vt:lpwstr/>
  </property>
  <property fmtid="{D5CDD505-2E9C-101B-9397-08002B2CF9AE}" pid="21" name="Version_x0020_Applicative0">
    <vt:lpwstr/>
  </property>
</Properties>
</file>